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notesSlides/notesSlide1.xml" ContentType="application/vnd.openxmlformats-officedocument.presentationml.notesSlide+xml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notesSlides/notesSlide2.xml" ContentType="application/vnd.openxmlformats-officedocument.presentationml.notesSlide+xml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674" r:id="rId2"/>
    <p:sldId id="4675" r:id="rId3"/>
    <p:sldId id="4676" r:id="rId4"/>
    <p:sldId id="4683" r:id="rId5"/>
    <p:sldId id="4677" r:id="rId6"/>
    <p:sldId id="4684" r:id="rId7"/>
    <p:sldId id="4680" r:id="rId8"/>
    <p:sldId id="4686" r:id="rId9"/>
    <p:sldId id="4691" r:id="rId10"/>
    <p:sldId id="4687" r:id="rId11"/>
    <p:sldId id="4688" r:id="rId12"/>
    <p:sldId id="4671" r:id="rId13"/>
    <p:sldId id="4672" r:id="rId14"/>
    <p:sldId id="4690" r:id="rId15"/>
    <p:sldId id="4241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ri Bae" initials="YB" lastIdx="3" clrIdx="0">
    <p:extLst>
      <p:ext uri="{19B8F6BF-5375-455C-9EA6-DF929625EA0E}">
        <p15:presenceInfo xmlns:p15="http://schemas.microsoft.com/office/powerpoint/2012/main" userId="S-1-5-21-191130273-305881739-1540833222-94951" providerId="AD"/>
      </p:ext>
    </p:extLst>
  </p:cmAuthor>
  <p:cmAuthor id="2" name="Windows 사용자" initials="W사" lastIdx="6" clrIdx="1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617"/>
    <a:srgbClr val="C6F3FF"/>
    <a:srgbClr val="03030F"/>
    <a:srgbClr val="030517"/>
    <a:srgbClr val="000000"/>
    <a:srgbClr val="E6E6E6"/>
    <a:srgbClr val="202020"/>
    <a:srgbClr val="091047"/>
    <a:srgbClr val="42FFEF"/>
    <a:srgbClr val="0A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30EA721-279E-D836-0830-5C9649740C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AA3DD56-BB0D-6FE8-A12E-8431458E90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B1CEF-24B8-40E6-9C97-643F8D76F16F}" type="datetimeFigureOut">
              <a:rPr lang="ko-KR" altLang="en-US" smtClean="0"/>
              <a:t>2025-06-26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1F64393-79EB-916E-445C-C424BE6D91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73B8C7-C5C7-6090-C1F2-4CE6EEE12A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DF1CE-6A90-487C-B866-DEA2908D27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3492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FA985-AC96-4785-B490-2D8E5DEC6EB8}" type="datetimeFigureOut">
              <a:rPr lang="ko-KR" altLang="en-US" smtClean="0"/>
              <a:t>2025-06-26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917B2-27A7-4296-8A3B-FDF55435F6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86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dirty="0"/>
              <a:t>Between Kahlo, Ruben, and Warhol ,</a:t>
            </a:r>
          </a:p>
          <a:p>
            <a:pPr algn="l"/>
            <a:r>
              <a:rPr lang="en-US" altLang="ko-KR" dirty="0"/>
              <a:t>Which waiting rooms should they use?</a:t>
            </a:r>
          </a:p>
          <a:p>
            <a:pPr algn="l"/>
            <a:r>
              <a:rPr lang="en-US" altLang="ko-KR" dirty="0">
                <a:solidFill>
                  <a:srgbClr val="FFC000"/>
                </a:solidFill>
              </a:rPr>
              <a:t>VN: Speakers should use Warhol since that room is bigger</a:t>
            </a:r>
            <a:endParaRPr lang="ko-KR" altLang="en-US" dirty="0">
              <a:solidFill>
                <a:srgbClr val="FFC000"/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17B2-27A7-4296-8A3B-FDF55435F68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12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dirty="0"/>
              <a:t>Between Kahlo, Ruben, and Warhol ,</a:t>
            </a:r>
          </a:p>
          <a:p>
            <a:pPr algn="l"/>
            <a:r>
              <a:rPr lang="en-US" altLang="ko-KR" dirty="0"/>
              <a:t>Which waiting rooms should they use?</a:t>
            </a:r>
          </a:p>
          <a:p>
            <a:pPr algn="l"/>
            <a:r>
              <a:rPr lang="en-US" altLang="ko-KR" dirty="0">
                <a:solidFill>
                  <a:srgbClr val="FFC000"/>
                </a:solidFill>
              </a:rPr>
              <a:t>VN: Speakers should use Warhol since that room is bigger</a:t>
            </a:r>
            <a:endParaRPr lang="ko-KR" altLang="en-US" dirty="0">
              <a:solidFill>
                <a:srgbClr val="FFC000"/>
              </a:solidFill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917B2-27A7-4296-8A3B-FDF55435F68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914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_Eng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스크린샷, 그래픽, 다채로움, 블루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C4473E6-42B8-2252-D454-71CAD695F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 hasCustomPrompt="1"/>
          </p:nvPr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+mj-lt"/>
                <a:cs typeface="Samsung Sharp Sans Bold" pitchFamily="2" charset="0"/>
              </a:defRPr>
            </a:lvl1pPr>
          </a:lstStyle>
          <a:p>
            <a:r>
              <a:rPr lang="en-US" altLang="ko-KR" dirty="0" err="1"/>
              <a:t>Eng_Title</a:t>
            </a:r>
            <a:r>
              <a:rPr lang="en-US" altLang="ko-KR" dirty="0"/>
              <a:t> 54pt</a:t>
            </a:r>
            <a:endParaRPr lang="ko-KR" altLang="en-US" dirty="0"/>
          </a:p>
        </p:txBody>
      </p:sp>
      <p:pic>
        <p:nvPicPr>
          <p:cNvPr id="3" name="그림 2" descr="텍스트, 바퀴, 기어, 클립아트이(가) 표시된 사진&#10;&#10;자동 생성된 설명">
            <a:extLst>
              <a:ext uri="{FF2B5EF4-FFF2-40B4-BE49-F238E27FC236}">
                <a16:creationId xmlns:a16="http://schemas.microsoft.com/office/drawing/2014/main" id="{8A934309-471D-7CDF-5578-A46EB0963B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48865" y="223706"/>
            <a:ext cx="1223591" cy="1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14665">
          <p15:clr>
            <a:srgbClr val="FBAE40"/>
          </p15:clr>
        </p15:guide>
        <p15:guide id="5" orient="horz" pos="40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Black] K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906"/>
          </a:xfrm>
          <a:prstGeom prst="rect">
            <a:avLst/>
          </a:prstGeom>
        </p:spPr>
      </p:pic>
      <p:sp>
        <p:nvSpPr>
          <p:cNvPr id="3" name="직사각형 2"/>
          <p:cNvSpPr/>
          <p:nvPr userDrawn="1"/>
        </p:nvSpPr>
        <p:spPr>
          <a:xfrm>
            <a:off x="0" y="0"/>
            <a:ext cx="12192000" cy="6893905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8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469" y="268202"/>
            <a:ext cx="1333921" cy="205624"/>
          </a:xfrm>
          <a:prstGeom prst="rect">
            <a:avLst/>
          </a:prstGeom>
        </p:spPr>
      </p:pic>
      <p:sp>
        <p:nvSpPr>
          <p:cNvPr id="10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312" y="6494087"/>
            <a:ext cx="40699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68851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Black] S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3905"/>
          </a:xfrm>
          <a:prstGeom prst="rect">
            <a:avLst/>
          </a:prstGeom>
        </p:spPr>
      </p:pic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DEF485AF-D929-513D-EFE3-2358DA9EF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312" y="6494087"/>
            <a:ext cx="406997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2ADEDE5-8228-1646-9F8F-905AB3573518}" type="slidenum">
              <a:rPr kumimoji="1" lang="ko-Kore-KR" altLang="en-US" smtClean="0"/>
              <a:pPr/>
              <a:t>‹#›</a:t>
            </a:fld>
            <a:endParaRPr kumimoji="1" lang="ko-Kore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C0F7C30-510F-3148-6787-568FAD3DB1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4469" y="268202"/>
            <a:ext cx="1333921" cy="2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03B5713-62A3-469D-A8F6-E96650DFC40E}" type="datetimeFigureOut">
              <a:rPr lang="ko-KR" altLang="en-US" smtClean="0"/>
              <a:pPr/>
              <a:t>2025-06-26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EFB19D1-2FD6-4A40-848A-54152A46585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588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8" r:id="rId2"/>
    <p:sldLayoutId id="2147483679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amsungfoundryevent.atlassian.net/servicedesk/customer/portals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4">
            <a:extLst>
              <a:ext uri="{FF2B5EF4-FFF2-40B4-BE49-F238E27FC236}">
                <a16:creationId xmlns:a16="http://schemas.microsoft.com/office/drawing/2014/main" id="{625719C6-83EB-924C-2B62-B9920B3EEFCC}"/>
              </a:ext>
            </a:extLst>
          </p:cNvPr>
          <p:cNvSpPr txBox="1">
            <a:spLocks/>
          </p:cNvSpPr>
          <p:nvPr/>
        </p:nvSpPr>
        <p:spPr>
          <a:xfrm>
            <a:off x="263764" y="3227387"/>
            <a:ext cx="11166643" cy="426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>
                <a:solidFill>
                  <a:schemeClr val="bg2">
                    <a:lumMod val="75000"/>
                  </a:schemeClr>
                </a:solidFill>
              </a:rPr>
              <a:t>EXHIBITION KIT</a:t>
            </a:r>
          </a:p>
        </p:txBody>
      </p:sp>
      <p:sp>
        <p:nvSpPr>
          <p:cNvPr id="7" name="제목 3">
            <a:extLst>
              <a:ext uri="{FF2B5EF4-FFF2-40B4-BE49-F238E27FC236}">
                <a16:creationId xmlns:a16="http://schemas.microsoft.com/office/drawing/2014/main" id="{1F0CAD0D-993E-2C93-9400-069A07DE85D1}"/>
              </a:ext>
            </a:extLst>
          </p:cNvPr>
          <p:cNvSpPr txBox="1">
            <a:spLocks/>
          </p:cNvSpPr>
          <p:nvPr/>
        </p:nvSpPr>
        <p:spPr>
          <a:xfrm>
            <a:off x="263764" y="2426910"/>
            <a:ext cx="11166643" cy="705001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SAFE</a:t>
            </a:r>
            <a:r>
              <a:rPr lang="ko-KR" altLang="en-US" sz="4800" dirty="0">
                <a:solidFill>
                  <a:schemeClr val="bg1"/>
                </a:solidFill>
              </a:rPr>
              <a:t>™</a:t>
            </a:r>
            <a:r>
              <a:rPr lang="en-US" altLang="ko-KR" sz="4800" dirty="0">
                <a:solidFill>
                  <a:schemeClr val="bg1"/>
                </a:solidFill>
              </a:rPr>
              <a:t> Forum 2025 </a:t>
            </a:r>
            <a:r>
              <a:rPr lang="en-US" altLang="ko-KR" sz="4800" dirty="0" smtClean="0">
                <a:solidFill>
                  <a:schemeClr val="bg1"/>
                </a:solidFill>
              </a:rPr>
              <a:t>KR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1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Event 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 smtClean="0">
                <a:solidFill>
                  <a:schemeClr val="bg1"/>
                </a:solidFill>
                <a:ea typeface="+mj-ea"/>
              </a:rPr>
              <a:t>Floorplan &amp; Registration </a:t>
            </a:r>
            <a:endParaRPr lang="en-US" altLang="ko-KR" sz="2000" kern="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568589" y="1569587"/>
            <a:ext cx="11993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등록은 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08:30 AM ~ 09:30 AM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진행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1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층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/>
              </a:rPr>
              <a:t>메인입구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좌측에 있는 등록 데스크에서 에서 등록 진행 </a:t>
            </a:r>
            <a:endParaRPr lang="en-US" altLang="ko-KR" sz="1200" dirty="0" smtClean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179151" marR="125144" indent="-171450" defTabSz="554478">
              <a:lnSpc>
                <a:spcPct val="150000"/>
              </a:lnSpc>
              <a:buFontTx/>
              <a:buChar char="-"/>
              <a:defRPr/>
            </a:pP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cs typeface="Samsung Sharp Sans Regular"/>
              </a:rPr>
              <a:t>키오스크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이용해 비표 발급 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PROCESS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진행</a:t>
            </a:r>
            <a:endParaRPr lang="en-US" altLang="ko-KR" sz="1200" dirty="0">
              <a:solidFill>
                <a:schemeClr val="bg1"/>
              </a:solidFill>
              <a:latin typeface="+mn-ea"/>
              <a:cs typeface="Samsung Sharp Sans Regular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78739" y="2736998"/>
            <a:ext cx="1241045" cy="260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54389" latinLnBrk="0"/>
            <a:r>
              <a:rPr lang="en-US" altLang="ko-KR" sz="1092" b="1" dirty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&lt; </a:t>
            </a:r>
            <a:r>
              <a:rPr lang="en-US" altLang="ko-KR" sz="1092" b="1" dirty="0" smtClean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1F Floor </a:t>
            </a:r>
            <a:r>
              <a:rPr lang="en-US" altLang="ko-KR" sz="1092" b="1" dirty="0">
                <a:solidFill>
                  <a:schemeClr val="bg1"/>
                </a:solidFill>
                <a:ea typeface="SamsungOne 800" panose="020B0903030303020204" pitchFamily="34" charset="0"/>
                <a:cs typeface="Samsung Sharp Sans Bold" pitchFamily="2" charset="0"/>
              </a:rPr>
              <a:t>Plan &gt;</a:t>
            </a:r>
            <a:endParaRPr lang="ko-KR" altLang="en-US" sz="1092" b="1" dirty="0">
              <a:solidFill>
                <a:schemeClr val="bg1"/>
              </a:solidFill>
              <a:ea typeface="삼성긴고딕 Regular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27F8CAB-D005-5D2B-9543-A9A653C7E8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28"/>
          <a:stretch/>
        </p:blipFill>
        <p:spPr>
          <a:xfrm rot="16200000">
            <a:off x="1517463" y="2193933"/>
            <a:ext cx="2843869" cy="4521316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38EFD9B1-DE16-95E9-82B3-058E9F8F0226}"/>
              </a:ext>
            </a:extLst>
          </p:cNvPr>
          <p:cNvSpPr/>
          <p:nvPr/>
        </p:nvSpPr>
        <p:spPr>
          <a:xfrm rot="2363264">
            <a:off x="2144384" y="4567415"/>
            <a:ext cx="653435" cy="156358"/>
          </a:xfrm>
          <a:prstGeom prst="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600" spc="-40" dirty="0">
              <a:solidFill>
                <a:schemeClr val="bg1"/>
              </a:solidFill>
              <a:latin typeface="SamsungOneKorean 700" panose="020B0803030303020204" pitchFamily="50" charset="-127"/>
              <a:ea typeface="SamsungOneKorean 700" panose="020B0803030303020204" pitchFamily="50" charset="-127"/>
            </a:endParaRPr>
          </a:p>
        </p:txBody>
      </p:sp>
      <p:sp>
        <p:nvSpPr>
          <p:cNvPr id="24" name="화살표: 오른쪽 43">
            <a:extLst>
              <a:ext uri="{FF2B5EF4-FFF2-40B4-BE49-F238E27FC236}">
                <a16:creationId xmlns:a16="http://schemas.microsoft.com/office/drawing/2014/main" id="{A444558E-392A-5F85-1EFE-2A2D7779CFC2}"/>
              </a:ext>
            </a:extLst>
          </p:cNvPr>
          <p:cNvSpPr/>
          <p:nvPr/>
        </p:nvSpPr>
        <p:spPr>
          <a:xfrm rot="18814302">
            <a:off x="2600542" y="4904519"/>
            <a:ext cx="278191" cy="1717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5" name="화살표: 오른쪽 44">
            <a:extLst>
              <a:ext uri="{FF2B5EF4-FFF2-40B4-BE49-F238E27FC236}">
                <a16:creationId xmlns:a16="http://schemas.microsoft.com/office/drawing/2014/main" id="{A9B45F2F-EDD4-EA4B-7879-CB4C3550FF86}"/>
              </a:ext>
            </a:extLst>
          </p:cNvPr>
          <p:cNvSpPr/>
          <p:nvPr/>
        </p:nvSpPr>
        <p:spPr>
          <a:xfrm rot="10800000">
            <a:off x="4316886" y="5020309"/>
            <a:ext cx="357585" cy="1336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2FBA09-162C-6C5A-818F-511D784BB8E9}"/>
              </a:ext>
            </a:extLst>
          </p:cNvPr>
          <p:cNvSpPr txBox="1"/>
          <p:nvPr/>
        </p:nvSpPr>
        <p:spPr>
          <a:xfrm>
            <a:off x="2158041" y="5118368"/>
            <a:ext cx="841862" cy="143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메인입구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69284D-12A6-5110-19C2-71E46A4F89D7}"/>
              </a:ext>
            </a:extLst>
          </p:cNvPr>
          <p:cNvSpPr txBox="1"/>
          <p:nvPr/>
        </p:nvSpPr>
        <p:spPr>
          <a:xfrm>
            <a:off x="4074747" y="5162961"/>
            <a:ext cx="841862" cy="143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측면입구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sp>
        <p:nvSpPr>
          <p:cNvPr id="28" name="화살표: 아래쪽 47">
            <a:extLst>
              <a:ext uri="{FF2B5EF4-FFF2-40B4-BE49-F238E27FC236}">
                <a16:creationId xmlns:a16="http://schemas.microsoft.com/office/drawing/2014/main" id="{E7E98794-55B1-9C12-0019-ACB857BF6787}"/>
              </a:ext>
            </a:extLst>
          </p:cNvPr>
          <p:cNvSpPr/>
          <p:nvPr/>
        </p:nvSpPr>
        <p:spPr>
          <a:xfrm flipV="1">
            <a:off x="4919876" y="4803271"/>
            <a:ext cx="171799" cy="25469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C3C2E4-C483-FE8B-D2F8-904AF5F8638F}"/>
              </a:ext>
            </a:extLst>
          </p:cNvPr>
          <p:cNvSpPr txBox="1"/>
          <p:nvPr/>
        </p:nvSpPr>
        <p:spPr>
          <a:xfrm>
            <a:off x="4584844" y="5135372"/>
            <a:ext cx="841862" cy="2339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주차장 </a:t>
            </a:r>
            <a:endParaRPr kumimoji="1" lang="en-US" altLang="ko-KR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진입로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F211A223-C07C-30DC-77DD-8ACD6AEEA289}"/>
              </a:ext>
            </a:extLst>
          </p:cNvPr>
          <p:cNvCxnSpPr>
            <a:cxnSpLocks/>
          </p:cNvCxnSpPr>
          <p:nvPr/>
        </p:nvCxnSpPr>
        <p:spPr>
          <a:xfrm>
            <a:off x="2932266" y="4196388"/>
            <a:ext cx="270622" cy="20099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화살표: 오른쪽 50">
            <a:extLst>
              <a:ext uri="{FF2B5EF4-FFF2-40B4-BE49-F238E27FC236}">
                <a16:creationId xmlns:a16="http://schemas.microsoft.com/office/drawing/2014/main" id="{F7FFC1B2-7732-18C1-A123-2FC4A9AE1E76}"/>
              </a:ext>
            </a:extLst>
          </p:cNvPr>
          <p:cNvSpPr/>
          <p:nvPr/>
        </p:nvSpPr>
        <p:spPr>
          <a:xfrm rot="18814302">
            <a:off x="2928482" y="4221852"/>
            <a:ext cx="278191" cy="1717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7D532C-4EB0-B59F-B45D-F01FC4E9772B}"/>
              </a:ext>
            </a:extLst>
          </p:cNvPr>
          <p:cNvSpPr txBox="1"/>
          <p:nvPr/>
        </p:nvSpPr>
        <p:spPr>
          <a:xfrm>
            <a:off x="2471102" y="4409449"/>
            <a:ext cx="841862" cy="1439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ko-KR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Samsung Sharp Sans Medium" pitchFamily="2" charset="0"/>
              </a:rPr>
              <a:t>바리케이트</a:t>
            </a:r>
            <a:endParaRPr kumimoji="1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Samsung Sharp Sans Medium" pitchFamily="2" charset="0"/>
            </a:endParaRPr>
          </a:p>
        </p:txBody>
      </p:sp>
      <p:sp>
        <p:nvSpPr>
          <p:cNvPr id="33" name="자유형 32"/>
          <p:cNvSpPr/>
          <p:nvPr/>
        </p:nvSpPr>
        <p:spPr bwMode="auto">
          <a:xfrm flipH="1">
            <a:off x="1749635" y="4256834"/>
            <a:ext cx="708901" cy="294095"/>
          </a:xfrm>
          <a:custGeom>
            <a:avLst/>
            <a:gdLst>
              <a:gd name="connsiteX0" fmla="*/ 0 w 5022850"/>
              <a:gd name="connsiteY0" fmla="*/ 869950 h 869950"/>
              <a:gd name="connsiteX1" fmla="*/ 444500 w 5022850"/>
              <a:gd name="connsiteY1" fmla="*/ 0 h 869950"/>
              <a:gd name="connsiteX2" fmla="*/ 5022850 w 5022850"/>
              <a:gd name="connsiteY2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850" h="869950">
                <a:moveTo>
                  <a:pt x="0" y="869950"/>
                </a:moveTo>
                <a:lnTo>
                  <a:pt x="444500" y="0"/>
                </a:lnTo>
                <a:lnTo>
                  <a:pt x="5022850" y="0"/>
                </a:lnTo>
              </a:path>
            </a:pathLst>
          </a:custGeom>
          <a:ln w="127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753007" y="4133421"/>
            <a:ext cx="1099981" cy="260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389" latinLnBrk="0"/>
            <a:r>
              <a:rPr lang="en-US" altLang="ko-KR" sz="1092" b="1" dirty="0" smtClean="0">
                <a:latin typeface="+mj-lt"/>
                <a:ea typeface="SamsungOne 800" panose="020B0903030303020204" pitchFamily="34" charset="0"/>
                <a:cs typeface="Samsung Sharp Sans Bold" pitchFamily="2" charset="0"/>
              </a:rPr>
              <a:t>Registration</a:t>
            </a:r>
            <a:endParaRPr lang="ko-KR" altLang="en-US" sz="1092" b="1" dirty="0">
              <a:latin typeface="+mj-lt"/>
              <a:ea typeface="삼성긴고딕 Regular"/>
            </a:endParaRPr>
          </a:p>
        </p:txBody>
      </p:sp>
      <p:sp>
        <p:nvSpPr>
          <p:cNvPr id="35" name="object 34">
            <a:extLst>
              <a:ext uri="{FF2B5EF4-FFF2-40B4-BE49-F238E27FC236}">
                <a16:creationId xmlns:a16="http://schemas.microsoft.com/office/drawing/2014/main" id="{A2D74578-FA21-1DC4-F9B5-8F12C998140C}"/>
              </a:ext>
            </a:extLst>
          </p:cNvPr>
          <p:cNvSpPr txBox="1"/>
          <p:nvPr/>
        </p:nvSpPr>
        <p:spPr>
          <a:xfrm>
            <a:off x="6122139" y="1178638"/>
            <a:ext cx="275651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7485" indent="-184785">
              <a:lnSpc>
                <a:spcPct val="100000"/>
              </a:lnSpc>
              <a:spcBef>
                <a:spcPts val="100"/>
              </a:spcBef>
              <a:buChar char="■"/>
              <a:tabLst>
                <a:tab pos="197485" algn="l"/>
              </a:tabLst>
            </a:pP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사전</a:t>
            </a:r>
            <a:r>
              <a:rPr sz="1200" b="1" spc="-35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등록자</a:t>
            </a:r>
            <a:r>
              <a:rPr sz="1200" b="1" spc="-30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비표</a:t>
            </a:r>
            <a:r>
              <a:rPr sz="1200" b="1" spc="-30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SamsungOneKorean 600"/>
                <a:cs typeface="SamsungOneKorean 600"/>
              </a:rPr>
              <a:t>발급</a:t>
            </a:r>
            <a:r>
              <a:rPr sz="1200" b="1" spc="-20" dirty="0">
                <a:solidFill>
                  <a:schemeClr val="bg1"/>
                </a:solidFill>
                <a:latin typeface="SamsungOneKorean 600"/>
                <a:cs typeface="SamsungOneKorean 600"/>
              </a:rPr>
              <a:t> </a:t>
            </a:r>
            <a:r>
              <a:rPr sz="1200" b="1" spc="-25" dirty="0">
                <a:solidFill>
                  <a:schemeClr val="bg1"/>
                </a:solidFill>
                <a:latin typeface="SamsungOneKorean 600"/>
                <a:cs typeface="SamsungOneKorean 600"/>
              </a:rPr>
              <a:t>PROCESS</a:t>
            </a:r>
            <a:endParaRPr sz="1200" dirty="0">
              <a:solidFill>
                <a:schemeClr val="bg1"/>
              </a:solidFill>
              <a:latin typeface="SamsungOneKorean 600"/>
              <a:cs typeface="SamsungOneKorean 600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F87E4EF9-5BC6-0A8C-EF08-0556DD7A35DD}"/>
              </a:ext>
            </a:extLst>
          </p:cNvPr>
          <p:cNvSpPr txBox="1"/>
          <p:nvPr/>
        </p:nvSpPr>
        <p:spPr>
          <a:xfrm>
            <a:off x="6098578" y="1482777"/>
            <a:ext cx="2957983" cy="12388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①</a:t>
            </a:r>
            <a:r>
              <a:rPr sz="1000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삼성금융캠퍼스</a:t>
            </a:r>
            <a:r>
              <a:rPr sz="10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로비</a:t>
            </a:r>
            <a:r>
              <a:rPr sz="1000" spc="-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입장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②</a:t>
            </a:r>
            <a:r>
              <a:rPr sz="1000" spc="-15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키오스크로</a:t>
            </a:r>
            <a:r>
              <a:rPr sz="1000" spc="-3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이동</a:t>
            </a:r>
            <a:r>
              <a:rPr sz="10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QR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코드</a:t>
            </a:r>
            <a:r>
              <a:rPr sz="10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스캔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72720">
              <a:lnSpc>
                <a:spcPct val="100000"/>
              </a:lnSpc>
              <a:spcBef>
                <a:spcPts val="360"/>
              </a:spcBef>
            </a:pPr>
            <a:r>
              <a:rPr lang="ko-KR" altLang="en-US" sz="10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→ </a:t>
            </a:r>
            <a:r>
              <a:rPr sz="10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키오스크</a:t>
            </a:r>
            <a:r>
              <a:rPr sz="1000" spc="-2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버튼 터치로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출력</a:t>
            </a:r>
            <a:r>
              <a:rPr sz="1000" spc="-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요청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72720">
              <a:lnSpc>
                <a:spcPct val="100000"/>
              </a:lnSpc>
              <a:spcBef>
                <a:spcPts val="360"/>
              </a:spcBef>
            </a:pPr>
            <a:r>
              <a:rPr lang="ko-KR" altLang="en-US"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→ </a:t>
            </a:r>
            <a:r>
              <a:rPr lang="ko-KR" altLang="en-US" sz="10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비표</a:t>
            </a:r>
            <a:r>
              <a:rPr sz="1000" spc="-1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출력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랜야드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결합</a:t>
            </a:r>
            <a:r>
              <a:rPr lang="ko-KR" altLang="en-US" sz="10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하여 전달 예정</a:t>
            </a:r>
            <a:r>
              <a:rPr sz="1000" b="1" dirty="0" smtClean="0">
                <a:solidFill>
                  <a:schemeClr val="bg1"/>
                </a:solidFill>
                <a:latin typeface="Samsung Sharp Sans Medium"/>
                <a:cs typeface="Samsung Sharp Sans Medium"/>
              </a:rPr>
              <a:t>(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Staff</a:t>
            </a:r>
            <a:r>
              <a:rPr sz="1000" b="1" spc="-10" dirty="0" smtClean="0">
                <a:solidFill>
                  <a:schemeClr val="bg1"/>
                </a:solidFill>
                <a:latin typeface="Samsung Sharp Sans Medium"/>
                <a:cs typeface="Samsung Sharp Sans Medium"/>
              </a:rPr>
              <a:t>)</a:t>
            </a:r>
            <a:endParaRPr sz="1000" dirty="0">
              <a:solidFill>
                <a:schemeClr val="bg1"/>
              </a:solidFill>
              <a:latin typeface="Samsung Sharp Sans Medium"/>
              <a:cs typeface="Samsung Sharp Sans Medium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③</a:t>
            </a:r>
            <a:r>
              <a:rPr sz="1000" spc="-5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비표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착용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후</a:t>
            </a:r>
            <a:r>
              <a:rPr sz="10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바리케이트</a:t>
            </a:r>
            <a:r>
              <a:rPr sz="1000" spc="-3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통과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spc="-20" dirty="0">
                <a:solidFill>
                  <a:schemeClr val="bg1"/>
                </a:solidFill>
                <a:latin typeface="Cambria Math"/>
                <a:cs typeface="Cambria Math"/>
              </a:rPr>
              <a:t>④</a:t>
            </a:r>
            <a:r>
              <a:rPr sz="1000" spc="-15" dirty="0">
                <a:solidFill>
                  <a:schemeClr val="bg1"/>
                </a:solidFill>
                <a:latin typeface="Cambria Math"/>
                <a:cs typeface="Cambria Math"/>
              </a:rPr>
              <a:t> </a:t>
            </a:r>
            <a:r>
              <a:rPr sz="1000" b="1" spc="-3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E/V</a:t>
            </a:r>
            <a:r>
              <a:rPr sz="1000" b="1" spc="-5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이용</a:t>
            </a:r>
            <a:r>
              <a:rPr sz="10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b="1" spc="-3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B2</a:t>
            </a:r>
            <a:r>
              <a:rPr sz="1000" b="1" spc="-4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층으로</a:t>
            </a:r>
            <a:r>
              <a:rPr sz="10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이동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0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dirty="0">
                <a:solidFill>
                  <a:schemeClr val="bg1"/>
                </a:solidFill>
                <a:latin typeface="SamsungOneKorean 400"/>
                <a:cs typeface="SamsungOneKorean 400"/>
              </a:rPr>
              <a:t>비전홀</a:t>
            </a:r>
            <a:r>
              <a:rPr sz="10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0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입장</a:t>
            </a:r>
            <a:endParaRPr sz="1000" dirty="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grpSp>
        <p:nvGrpSpPr>
          <p:cNvPr id="37" name="object 87">
            <a:extLst>
              <a:ext uri="{FF2B5EF4-FFF2-40B4-BE49-F238E27FC236}">
                <a16:creationId xmlns:a16="http://schemas.microsoft.com/office/drawing/2014/main" id="{8D65EB4B-00D9-BD9A-FE63-BDC49250C5B1}"/>
              </a:ext>
            </a:extLst>
          </p:cNvPr>
          <p:cNvGrpSpPr/>
          <p:nvPr/>
        </p:nvGrpSpPr>
        <p:grpSpPr>
          <a:xfrm>
            <a:off x="6117887" y="3032655"/>
            <a:ext cx="4055147" cy="2843871"/>
            <a:chOff x="3122295" y="2700020"/>
            <a:chExt cx="3397250" cy="1795145"/>
          </a:xfrm>
        </p:grpSpPr>
        <p:pic>
          <p:nvPicPr>
            <p:cNvPr id="38" name="object 88">
              <a:extLst>
                <a:ext uri="{FF2B5EF4-FFF2-40B4-BE49-F238E27FC236}">
                  <a16:creationId xmlns:a16="http://schemas.microsoft.com/office/drawing/2014/main" id="{A22D1215-461F-6330-FF67-E42711C0407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2295" y="2700020"/>
              <a:ext cx="3397127" cy="1795017"/>
            </a:xfrm>
            <a:prstGeom prst="rect">
              <a:avLst/>
            </a:prstGeom>
          </p:spPr>
        </p:pic>
        <p:pic>
          <p:nvPicPr>
            <p:cNvPr id="40" name="object 89">
              <a:extLst>
                <a:ext uri="{FF2B5EF4-FFF2-40B4-BE49-F238E27FC236}">
                  <a16:creationId xmlns:a16="http://schemas.microsoft.com/office/drawing/2014/main" id="{A9C44126-C2D0-C8D9-D149-872D5FB236B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64174" y="3469843"/>
              <a:ext cx="541972" cy="599998"/>
            </a:xfrm>
            <a:prstGeom prst="rect">
              <a:avLst/>
            </a:prstGeom>
          </p:spPr>
        </p:pic>
        <p:sp>
          <p:nvSpPr>
            <p:cNvPr id="45" name="object 90">
              <a:extLst>
                <a:ext uri="{FF2B5EF4-FFF2-40B4-BE49-F238E27FC236}">
                  <a16:creationId xmlns:a16="http://schemas.microsoft.com/office/drawing/2014/main" id="{3F53D786-D9E6-DD6B-4C62-A2301EA0A28E}"/>
                </a:ext>
              </a:extLst>
            </p:cNvPr>
            <p:cNvSpPr/>
            <p:nvPr/>
          </p:nvSpPr>
          <p:spPr>
            <a:xfrm>
              <a:off x="5959348" y="3465017"/>
              <a:ext cx="551815" cy="609600"/>
            </a:xfrm>
            <a:custGeom>
              <a:avLst/>
              <a:gdLst/>
              <a:ahLst/>
              <a:cxnLst/>
              <a:rect l="l" t="t" r="r" b="b"/>
              <a:pathLst>
                <a:path w="551815" h="609600">
                  <a:moveTo>
                    <a:pt x="0" y="609523"/>
                  </a:moveTo>
                  <a:lnTo>
                    <a:pt x="551497" y="609523"/>
                  </a:lnTo>
                  <a:lnTo>
                    <a:pt x="551497" y="0"/>
                  </a:lnTo>
                  <a:lnTo>
                    <a:pt x="0" y="0"/>
                  </a:lnTo>
                  <a:lnTo>
                    <a:pt x="0" y="609523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91">
              <a:extLst>
                <a:ext uri="{FF2B5EF4-FFF2-40B4-BE49-F238E27FC236}">
                  <a16:creationId xmlns:a16="http://schemas.microsoft.com/office/drawing/2014/main" id="{473986AF-B071-5761-B3A9-2990BDA3E96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91891" y="2898343"/>
              <a:ext cx="491832" cy="794562"/>
            </a:xfrm>
            <a:prstGeom prst="rect">
              <a:avLst/>
            </a:prstGeom>
          </p:spPr>
        </p:pic>
        <p:pic>
          <p:nvPicPr>
            <p:cNvPr id="47" name="object 92">
              <a:extLst>
                <a:ext uri="{FF2B5EF4-FFF2-40B4-BE49-F238E27FC236}">
                  <a16:creationId xmlns:a16="http://schemas.microsoft.com/office/drawing/2014/main" id="{7E8223C1-7CA0-053A-BEB6-FEF5E05CD4B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5330" y="2898343"/>
              <a:ext cx="491832" cy="7945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2676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Event 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032755F1-949B-1C69-3E57-6E840A981B7C}"/>
              </a:ext>
            </a:extLst>
          </p:cNvPr>
          <p:cNvSpPr txBox="1"/>
          <p:nvPr/>
        </p:nvSpPr>
        <p:spPr>
          <a:xfrm>
            <a:off x="680611" y="1005495"/>
            <a:ext cx="300783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5"/>
              </a:spcBef>
              <a:buChar char="■"/>
              <a:tabLst>
                <a:tab pos="194945" algn="l"/>
              </a:tabLst>
            </a:pPr>
            <a:r>
              <a:rPr lang="ko-KR" altLang="en-US" sz="1400" dirty="0">
                <a:solidFill>
                  <a:schemeClr val="bg1"/>
                </a:solidFill>
                <a:latin typeface="SamsungOneKorean 600"/>
                <a:cs typeface="SamsungOneKorean 600"/>
              </a:rPr>
              <a:t>삼성금융캠퍼스 </a:t>
            </a:r>
            <a:r>
              <a:rPr lang="en-US" altLang="ko-KR" sz="1400" dirty="0">
                <a:solidFill>
                  <a:schemeClr val="bg1"/>
                </a:solidFill>
                <a:latin typeface="SamsungOneKorean 600"/>
                <a:cs typeface="SamsungOneKorean 600"/>
              </a:rPr>
              <a:t>B2 </a:t>
            </a:r>
            <a:r>
              <a:rPr lang="ko-KR" altLang="en-US" sz="1400" dirty="0">
                <a:solidFill>
                  <a:schemeClr val="bg1"/>
                </a:solidFill>
                <a:latin typeface="SamsungOneKorean 600"/>
                <a:cs typeface="SamsungOneKorean 600"/>
              </a:rPr>
              <a:t>구역</a:t>
            </a:r>
            <a:endParaRPr sz="1400" dirty="0">
              <a:solidFill>
                <a:schemeClr val="bg1"/>
              </a:solidFill>
              <a:latin typeface="SamsungOneKorean 600"/>
              <a:cs typeface="SamsungOneKorean 600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0391F286-8F97-E90F-1B0B-0F121202DEE5}"/>
              </a:ext>
            </a:extLst>
          </p:cNvPr>
          <p:cNvGrpSpPr/>
          <p:nvPr/>
        </p:nvGrpSpPr>
        <p:grpSpPr>
          <a:xfrm>
            <a:off x="457188" y="1332392"/>
            <a:ext cx="6858000" cy="4768584"/>
            <a:chOff x="5029200" y="1447800"/>
            <a:chExt cx="6858000" cy="4768584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8838E243-7A14-7EDC-DC8C-A23738A6035D}"/>
                </a:ext>
              </a:extLst>
            </p:cNvPr>
            <p:cNvGrpSpPr/>
            <p:nvPr/>
          </p:nvGrpSpPr>
          <p:grpSpPr>
            <a:xfrm rot="10800000">
              <a:off x="5029200" y="1447800"/>
              <a:ext cx="6858000" cy="4768584"/>
              <a:chOff x="5029200" y="1447800"/>
              <a:chExt cx="6858000" cy="4768584"/>
            </a:xfrm>
          </p:grpSpPr>
          <p:pic>
            <p:nvPicPr>
              <p:cNvPr id="62" name="그림 61">
                <a:extLst>
                  <a:ext uri="{FF2B5EF4-FFF2-40B4-BE49-F238E27FC236}">
                    <a16:creationId xmlns:a16="http://schemas.microsoft.com/office/drawing/2014/main" id="{E0C71A6A-CF5F-278E-0CB1-B1C6F4252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6073908" y="403092"/>
                <a:ext cx="4768584" cy="6858000"/>
              </a:xfrm>
              <a:prstGeom prst="rect">
                <a:avLst/>
              </a:prstGeom>
            </p:spPr>
          </p:pic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BF89BB81-884B-27AC-86F2-731098FB5195}"/>
                  </a:ext>
                </a:extLst>
              </p:cNvPr>
              <p:cNvSpPr/>
              <p:nvPr/>
            </p:nvSpPr>
            <p:spPr>
              <a:xfrm>
                <a:off x="5029200" y="1447800"/>
                <a:ext cx="3048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324E7B68-F1D4-9C29-1A64-3EE7014ADCE6}"/>
                </a:ext>
              </a:extLst>
            </p:cNvPr>
            <p:cNvSpPr/>
            <p:nvPr/>
          </p:nvSpPr>
          <p:spPr>
            <a:xfrm>
              <a:off x="7267575" y="3773928"/>
              <a:ext cx="533400" cy="228600"/>
            </a:xfrm>
            <a:prstGeom prst="rect">
              <a:avLst/>
            </a:prstGeom>
            <a:solidFill>
              <a:srgbClr val="FFB54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E/V</a:t>
              </a:r>
            </a:p>
          </p:txBody>
        </p:sp>
        <p:sp>
          <p:nvSpPr>
            <p:cNvPr id="49" name="자유형: 도형 41">
              <a:extLst>
                <a:ext uri="{FF2B5EF4-FFF2-40B4-BE49-F238E27FC236}">
                  <a16:creationId xmlns:a16="http://schemas.microsoft.com/office/drawing/2014/main" id="{2E3FC9A2-9D3E-3CE0-CC38-2DD2938A4B9F}"/>
                </a:ext>
              </a:extLst>
            </p:cNvPr>
            <p:cNvSpPr/>
            <p:nvPr/>
          </p:nvSpPr>
          <p:spPr>
            <a:xfrm>
              <a:off x="7377113" y="3976688"/>
              <a:ext cx="628650" cy="166687"/>
            </a:xfrm>
            <a:custGeom>
              <a:avLst/>
              <a:gdLst>
                <a:gd name="connsiteX0" fmla="*/ 0 w 628650"/>
                <a:gd name="connsiteY0" fmla="*/ 0 h 166687"/>
                <a:gd name="connsiteX1" fmla="*/ 0 w 628650"/>
                <a:gd name="connsiteY1" fmla="*/ 166687 h 166687"/>
                <a:gd name="connsiteX2" fmla="*/ 628650 w 628650"/>
                <a:gd name="connsiteY2" fmla="*/ 166687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50" h="166687">
                  <a:moveTo>
                    <a:pt x="0" y="0"/>
                  </a:moveTo>
                  <a:lnTo>
                    <a:pt x="0" y="166687"/>
                  </a:lnTo>
                  <a:lnTo>
                    <a:pt x="628650" y="166687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직선 연결선 49">
              <a:extLst>
                <a:ext uri="{FF2B5EF4-FFF2-40B4-BE49-F238E27FC236}">
                  <a16:creationId xmlns:a16="http://schemas.microsoft.com/office/drawing/2014/main" id="{E527EAAA-54A2-7086-A564-A7EC79540149}"/>
                </a:ext>
              </a:extLst>
            </p:cNvPr>
            <p:cNvCxnSpPr/>
            <p:nvPr/>
          </p:nvCxnSpPr>
          <p:spPr>
            <a:xfrm>
              <a:off x="7672385" y="3997765"/>
              <a:ext cx="0" cy="1461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자유형: 도형 44">
              <a:extLst>
                <a:ext uri="{FF2B5EF4-FFF2-40B4-BE49-F238E27FC236}">
                  <a16:creationId xmlns:a16="http://schemas.microsoft.com/office/drawing/2014/main" id="{E4E29FAA-6F48-059B-3D47-E461FFBC8F00}"/>
                </a:ext>
              </a:extLst>
            </p:cNvPr>
            <p:cNvSpPr/>
            <p:nvPr/>
          </p:nvSpPr>
          <p:spPr>
            <a:xfrm>
              <a:off x="8519160" y="4389120"/>
              <a:ext cx="1501140" cy="1318260"/>
            </a:xfrm>
            <a:custGeom>
              <a:avLst/>
              <a:gdLst>
                <a:gd name="connsiteX0" fmla="*/ 0 w 1501140"/>
                <a:gd name="connsiteY0" fmla="*/ 434340 h 1318260"/>
                <a:gd name="connsiteX1" fmla="*/ 434340 w 1501140"/>
                <a:gd name="connsiteY1" fmla="*/ 0 h 1318260"/>
                <a:gd name="connsiteX2" fmla="*/ 1501140 w 1501140"/>
                <a:gd name="connsiteY2" fmla="*/ 1074420 h 1318260"/>
                <a:gd name="connsiteX3" fmla="*/ 1280160 w 1501140"/>
                <a:gd name="connsiteY3" fmla="*/ 1310640 h 1318260"/>
                <a:gd name="connsiteX4" fmla="*/ 1097280 w 1501140"/>
                <a:gd name="connsiteY4" fmla="*/ 1158240 h 1318260"/>
                <a:gd name="connsiteX5" fmla="*/ 922020 w 1501140"/>
                <a:gd name="connsiteY5" fmla="*/ 1318260 h 1318260"/>
                <a:gd name="connsiteX6" fmla="*/ 0 w 1501140"/>
                <a:gd name="connsiteY6" fmla="*/ 434340 h 13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1140" h="1318260">
                  <a:moveTo>
                    <a:pt x="0" y="434340"/>
                  </a:moveTo>
                  <a:lnTo>
                    <a:pt x="434340" y="0"/>
                  </a:lnTo>
                  <a:lnTo>
                    <a:pt x="1501140" y="1074420"/>
                  </a:lnTo>
                  <a:lnTo>
                    <a:pt x="1280160" y="1310640"/>
                  </a:lnTo>
                  <a:lnTo>
                    <a:pt x="1097280" y="1158240"/>
                  </a:lnTo>
                  <a:lnTo>
                    <a:pt x="922020" y="1318260"/>
                  </a:lnTo>
                  <a:lnTo>
                    <a:pt x="0" y="434340"/>
                  </a:lnTo>
                  <a:close/>
                </a:path>
              </a:pathLst>
            </a:custGeom>
            <a:solidFill>
              <a:srgbClr val="0070C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D0CB59-7845-8E60-9F4D-2F68F7DF1AD9}"/>
                </a:ext>
              </a:extLst>
            </p:cNvPr>
            <p:cNvSpPr txBox="1"/>
            <p:nvPr/>
          </p:nvSpPr>
          <p:spPr>
            <a:xfrm rot="2716418">
              <a:off x="8699919" y="5087729"/>
              <a:ext cx="1295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Partner</a:t>
              </a:r>
              <a:r>
                <a:rPr lang="ko-KR" alt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 </a:t>
              </a:r>
              <a:r>
                <a:rPr lang="en-US" altLang="ko-KR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Booth</a:t>
              </a:r>
              <a:endParaRPr lang="en-US" sz="1000" dirty="0">
                <a:solidFill>
                  <a:schemeClr val="bg1"/>
                </a:solidFill>
                <a:latin typeface="SamsungOneKorean 700" panose="020B0803030303020204" pitchFamily="50" charset="-127"/>
                <a:ea typeface="SamsungOneKorean 700" panose="020B0803030303020204" pitchFamily="50" charset="-127"/>
              </a:endParaRPr>
            </a:p>
          </p:txBody>
        </p:sp>
        <p:sp>
          <p:nvSpPr>
            <p:cNvPr id="53" name="자유형: 도형 46">
              <a:extLst>
                <a:ext uri="{FF2B5EF4-FFF2-40B4-BE49-F238E27FC236}">
                  <a16:creationId xmlns:a16="http://schemas.microsoft.com/office/drawing/2014/main" id="{D09BFC75-CE40-D7E2-76AE-4186565BD943}"/>
                </a:ext>
              </a:extLst>
            </p:cNvPr>
            <p:cNvSpPr/>
            <p:nvPr/>
          </p:nvSpPr>
          <p:spPr>
            <a:xfrm>
              <a:off x="7117080" y="3680460"/>
              <a:ext cx="2087880" cy="1569720"/>
            </a:xfrm>
            <a:custGeom>
              <a:avLst/>
              <a:gdLst>
                <a:gd name="connsiteX0" fmla="*/ 0 w 2087880"/>
                <a:gd name="connsiteY0" fmla="*/ 502920 h 1569720"/>
                <a:gd name="connsiteX1" fmla="*/ 1181100 w 2087880"/>
                <a:gd name="connsiteY1" fmla="*/ 518160 h 1569720"/>
                <a:gd name="connsiteX2" fmla="*/ 1729740 w 2087880"/>
                <a:gd name="connsiteY2" fmla="*/ 198120 h 1569720"/>
                <a:gd name="connsiteX3" fmla="*/ 1935480 w 2087880"/>
                <a:gd name="connsiteY3" fmla="*/ 0 h 1569720"/>
                <a:gd name="connsiteX4" fmla="*/ 2087880 w 2087880"/>
                <a:gd name="connsiteY4" fmla="*/ 160020 h 1569720"/>
                <a:gd name="connsiteX5" fmla="*/ 1539240 w 2087880"/>
                <a:gd name="connsiteY5" fmla="*/ 678180 h 1569720"/>
                <a:gd name="connsiteX6" fmla="*/ 1257300 w 2087880"/>
                <a:gd name="connsiteY6" fmla="*/ 975360 h 1569720"/>
                <a:gd name="connsiteX7" fmla="*/ 1691640 w 2087880"/>
                <a:gd name="connsiteY7" fmla="*/ 1417320 h 1569720"/>
                <a:gd name="connsiteX8" fmla="*/ 1554480 w 2087880"/>
                <a:gd name="connsiteY8" fmla="*/ 1554480 h 1569720"/>
                <a:gd name="connsiteX9" fmla="*/ 15240 w 2087880"/>
                <a:gd name="connsiteY9" fmla="*/ 1569720 h 1569720"/>
                <a:gd name="connsiteX10" fmla="*/ 0 w 2087880"/>
                <a:gd name="connsiteY10" fmla="*/ 502920 h 15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7880" h="1569720">
                  <a:moveTo>
                    <a:pt x="0" y="502920"/>
                  </a:moveTo>
                  <a:lnTo>
                    <a:pt x="1181100" y="518160"/>
                  </a:lnTo>
                  <a:lnTo>
                    <a:pt x="1729740" y="198120"/>
                  </a:lnTo>
                  <a:lnTo>
                    <a:pt x="1935480" y="0"/>
                  </a:lnTo>
                  <a:lnTo>
                    <a:pt x="2087880" y="160020"/>
                  </a:lnTo>
                  <a:lnTo>
                    <a:pt x="1539240" y="678180"/>
                  </a:lnTo>
                  <a:lnTo>
                    <a:pt x="1257300" y="975360"/>
                  </a:lnTo>
                  <a:lnTo>
                    <a:pt x="1691640" y="1417320"/>
                  </a:lnTo>
                  <a:lnTo>
                    <a:pt x="1554480" y="1554480"/>
                  </a:lnTo>
                  <a:lnTo>
                    <a:pt x="15240" y="1569720"/>
                  </a:lnTo>
                  <a:lnTo>
                    <a:pt x="0" y="502920"/>
                  </a:lnTo>
                  <a:close/>
                </a:path>
              </a:pathLst>
            </a:custGeom>
            <a:solidFill>
              <a:srgbClr val="00B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26E671A0-4CDE-3444-A91A-8FF34BCAC297}"/>
                </a:ext>
              </a:extLst>
            </p:cNvPr>
            <p:cNvSpPr/>
            <p:nvPr/>
          </p:nvSpPr>
          <p:spPr>
            <a:xfrm rot="2718292">
              <a:off x="9458912" y="3432853"/>
              <a:ext cx="1549178" cy="1349235"/>
            </a:xfrm>
            <a:prstGeom prst="rect">
              <a:avLst/>
            </a:prstGeom>
            <a:solidFill>
              <a:schemeClr val="accent4">
                <a:lumMod val="7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1809FA5-C385-D107-A5EC-21244D26DAF3}"/>
                </a:ext>
              </a:extLst>
            </p:cNvPr>
            <p:cNvSpPr txBox="1"/>
            <p:nvPr/>
          </p:nvSpPr>
          <p:spPr>
            <a:xfrm rot="2645635">
              <a:off x="9580744" y="3911978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Main Hall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(Vision Hall)</a:t>
              </a:r>
            </a:p>
          </p:txBody>
        </p:sp>
        <p:sp>
          <p:nvSpPr>
            <p:cNvPr id="56" name="자유형: 도형 50">
              <a:extLst>
                <a:ext uri="{FF2B5EF4-FFF2-40B4-BE49-F238E27FC236}">
                  <a16:creationId xmlns:a16="http://schemas.microsoft.com/office/drawing/2014/main" id="{0F4FA900-BCC6-9C55-7778-B9090F3A5833}"/>
                </a:ext>
              </a:extLst>
            </p:cNvPr>
            <p:cNvSpPr/>
            <p:nvPr/>
          </p:nvSpPr>
          <p:spPr>
            <a:xfrm>
              <a:off x="9212580" y="2667000"/>
              <a:ext cx="411480" cy="632460"/>
            </a:xfrm>
            <a:custGeom>
              <a:avLst/>
              <a:gdLst>
                <a:gd name="connsiteX0" fmla="*/ 15240 w 411480"/>
                <a:gd name="connsiteY0" fmla="*/ 0 h 632460"/>
                <a:gd name="connsiteX1" fmla="*/ 0 w 411480"/>
                <a:gd name="connsiteY1" fmla="*/ 457200 h 632460"/>
                <a:gd name="connsiteX2" fmla="*/ 190500 w 411480"/>
                <a:gd name="connsiteY2" fmla="*/ 632460 h 632460"/>
                <a:gd name="connsiteX3" fmla="*/ 411480 w 411480"/>
                <a:gd name="connsiteY3" fmla="*/ 403860 h 632460"/>
                <a:gd name="connsiteX4" fmla="*/ 15240 w 411480"/>
                <a:gd name="connsiteY4" fmla="*/ 0 h 63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80" h="632460">
                  <a:moveTo>
                    <a:pt x="15240" y="0"/>
                  </a:moveTo>
                  <a:lnTo>
                    <a:pt x="0" y="457200"/>
                  </a:lnTo>
                  <a:lnTo>
                    <a:pt x="190500" y="632460"/>
                  </a:lnTo>
                  <a:lnTo>
                    <a:pt x="411480" y="403860"/>
                  </a:lnTo>
                  <a:lnTo>
                    <a:pt x="15240" y="0"/>
                  </a:lnTo>
                  <a:close/>
                </a:path>
              </a:pathLst>
            </a:cu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자유형: 도형 51">
              <a:extLst>
                <a:ext uri="{FF2B5EF4-FFF2-40B4-BE49-F238E27FC236}">
                  <a16:creationId xmlns:a16="http://schemas.microsoft.com/office/drawing/2014/main" id="{AAA7C7AB-57FD-0338-EBFA-9D0050289E8B}"/>
                </a:ext>
              </a:extLst>
            </p:cNvPr>
            <p:cNvSpPr/>
            <p:nvPr/>
          </p:nvSpPr>
          <p:spPr>
            <a:xfrm>
              <a:off x="9730740" y="2590800"/>
              <a:ext cx="624840" cy="518160"/>
            </a:xfrm>
            <a:custGeom>
              <a:avLst/>
              <a:gdLst>
                <a:gd name="connsiteX0" fmla="*/ 0 w 624840"/>
                <a:gd name="connsiteY0" fmla="*/ 342900 h 518160"/>
                <a:gd name="connsiteX1" fmla="*/ 335280 w 624840"/>
                <a:gd name="connsiteY1" fmla="*/ 0 h 518160"/>
                <a:gd name="connsiteX2" fmla="*/ 624840 w 624840"/>
                <a:gd name="connsiteY2" fmla="*/ 281940 h 518160"/>
                <a:gd name="connsiteX3" fmla="*/ 388620 w 624840"/>
                <a:gd name="connsiteY3" fmla="*/ 510540 h 518160"/>
                <a:gd name="connsiteX4" fmla="*/ 297180 w 624840"/>
                <a:gd name="connsiteY4" fmla="*/ 419100 h 518160"/>
                <a:gd name="connsiteX5" fmla="*/ 182880 w 624840"/>
                <a:gd name="connsiteY5" fmla="*/ 518160 h 518160"/>
                <a:gd name="connsiteX6" fmla="*/ 0 w 624840"/>
                <a:gd name="connsiteY6" fmla="*/ 34290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840" h="518160">
                  <a:moveTo>
                    <a:pt x="0" y="342900"/>
                  </a:moveTo>
                  <a:lnTo>
                    <a:pt x="335280" y="0"/>
                  </a:lnTo>
                  <a:lnTo>
                    <a:pt x="624840" y="281940"/>
                  </a:lnTo>
                  <a:lnTo>
                    <a:pt x="388620" y="510540"/>
                  </a:lnTo>
                  <a:lnTo>
                    <a:pt x="297180" y="419100"/>
                  </a:lnTo>
                  <a:lnTo>
                    <a:pt x="182880" y="518160"/>
                  </a:lnTo>
                  <a:lnTo>
                    <a:pt x="0" y="342900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3D66AB7-0596-2E71-3CFD-3D8B64C7DCAF}"/>
                </a:ext>
              </a:extLst>
            </p:cNvPr>
            <p:cNvSpPr txBox="1"/>
            <p:nvPr/>
          </p:nvSpPr>
          <p:spPr>
            <a:xfrm>
              <a:off x="9418320" y="269138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Speaker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Room</a:t>
              </a: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DF610D8D-B9CB-39E3-0458-B61097029CE4}"/>
                </a:ext>
              </a:extLst>
            </p:cNvPr>
            <p:cNvSpPr/>
            <p:nvPr/>
          </p:nvSpPr>
          <p:spPr>
            <a:xfrm rot="2718292">
              <a:off x="10120044" y="3144526"/>
              <a:ext cx="1549178" cy="576899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D86EB6A-BF68-C2D1-439E-EA14BC9BC192}"/>
                </a:ext>
              </a:extLst>
            </p:cNvPr>
            <p:cNvSpPr txBox="1"/>
            <p:nvPr/>
          </p:nvSpPr>
          <p:spPr>
            <a:xfrm rot="2645635">
              <a:off x="10239282" y="3305890"/>
              <a:ext cx="1295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STAGE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3C540B3-EC64-2051-90C9-10FD46FD6E63}"/>
                </a:ext>
              </a:extLst>
            </p:cNvPr>
            <p:cNvSpPr txBox="1"/>
            <p:nvPr/>
          </p:nvSpPr>
          <p:spPr>
            <a:xfrm>
              <a:off x="7162800" y="4520715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Networking Zone</a:t>
              </a:r>
            </a:p>
            <a:p>
              <a:pPr algn="ctr"/>
              <a:r>
                <a:rPr lang="en-US" sz="1000" dirty="0">
                  <a:solidFill>
                    <a:schemeClr val="tx1"/>
                  </a:solidFill>
                  <a:latin typeface="SamsungOneKorean 700" panose="020B0803030303020204" pitchFamily="50" charset="-127"/>
                  <a:ea typeface="SamsungOneKorean 700" panose="020B0803030303020204" pitchFamily="50" charset="-127"/>
                </a:rPr>
                <a:t>(Catering)</a:t>
              </a:r>
            </a:p>
          </p:txBody>
        </p:sp>
      </p:grpSp>
      <p:sp>
        <p:nvSpPr>
          <p:cNvPr id="64" name="자유형 63"/>
          <p:cNvSpPr/>
          <p:nvPr/>
        </p:nvSpPr>
        <p:spPr bwMode="auto">
          <a:xfrm>
            <a:off x="4749691" y="4484638"/>
            <a:ext cx="3425567" cy="237788"/>
          </a:xfrm>
          <a:custGeom>
            <a:avLst/>
            <a:gdLst>
              <a:gd name="connsiteX0" fmla="*/ 0 w 5022850"/>
              <a:gd name="connsiteY0" fmla="*/ 869950 h 869950"/>
              <a:gd name="connsiteX1" fmla="*/ 444500 w 5022850"/>
              <a:gd name="connsiteY1" fmla="*/ 0 h 869950"/>
              <a:gd name="connsiteX2" fmla="*/ 5022850 w 5022850"/>
              <a:gd name="connsiteY2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850" h="869950">
                <a:moveTo>
                  <a:pt x="0" y="869950"/>
                </a:moveTo>
                <a:lnTo>
                  <a:pt x="444500" y="0"/>
                </a:lnTo>
                <a:lnTo>
                  <a:pt x="5022850" y="0"/>
                </a:lnTo>
              </a:path>
            </a:pathLst>
          </a:custGeom>
          <a:ln w="127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/>
          <p:cNvSpPr/>
          <p:nvPr/>
        </p:nvSpPr>
        <p:spPr>
          <a:xfrm>
            <a:off x="8137158" y="4360723"/>
            <a:ext cx="1562100" cy="260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389" latinLnBrk="0"/>
            <a:r>
              <a:rPr lang="ko-KR" altLang="en-US" sz="1092" b="1" dirty="0" smtClean="0">
                <a:solidFill>
                  <a:schemeClr val="bg1"/>
                </a:solidFill>
                <a:latin typeface="+mn-ea"/>
              </a:rPr>
              <a:t>파트너 부스 설치 구역 </a:t>
            </a:r>
            <a:endParaRPr lang="ko-KR" altLang="en-US" sz="1092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66" name="그림 65">
            <a:extLst>
              <a:ext uri="{FF2B5EF4-FFF2-40B4-BE49-F238E27FC236}">
                <a16:creationId xmlns:a16="http://schemas.microsoft.com/office/drawing/2014/main" id="{9959C0E5-4876-7A34-0F40-9C17A76D7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7206" y="957142"/>
            <a:ext cx="6301260" cy="3544459"/>
          </a:xfrm>
          <a:prstGeom prst="rect">
            <a:avLst/>
          </a:prstGeom>
        </p:spPr>
      </p:pic>
      <p:sp>
        <p:nvSpPr>
          <p:cNvPr id="67" name="자유형: 도형 44">
            <a:extLst>
              <a:ext uri="{FF2B5EF4-FFF2-40B4-BE49-F238E27FC236}">
                <a16:creationId xmlns:a16="http://schemas.microsoft.com/office/drawing/2014/main" id="{E4E29FAA-6F48-059B-3D47-E461FFBC8F00}"/>
              </a:ext>
            </a:extLst>
          </p:cNvPr>
          <p:cNvSpPr/>
          <p:nvPr/>
        </p:nvSpPr>
        <p:spPr>
          <a:xfrm rot="20836184">
            <a:off x="9183661" y="2743122"/>
            <a:ext cx="1501140" cy="1318260"/>
          </a:xfrm>
          <a:custGeom>
            <a:avLst/>
            <a:gdLst>
              <a:gd name="connsiteX0" fmla="*/ 0 w 1501140"/>
              <a:gd name="connsiteY0" fmla="*/ 434340 h 1318260"/>
              <a:gd name="connsiteX1" fmla="*/ 434340 w 1501140"/>
              <a:gd name="connsiteY1" fmla="*/ 0 h 1318260"/>
              <a:gd name="connsiteX2" fmla="*/ 1501140 w 1501140"/>
              <a:gd name="connsiteY2" fmla="*/ 1074420 h 1318260"/>
              <a:gd name="connsiteX3" fmla="*/ 1280160 w 1501140"/>
              <a:gd name="connsiteY3" fmla="*/ 1310640 h 1318260"/>
              <a:gd name="connsiteX4" fmla="*/ 1097280 w 1501140"/>
              <a:gd name="connsiteY4" fmla="*/ 1158240 h 1318260"/>
              <a:gd name="connsiteX5" fmla="*/ 922020 w 1501140"/>
              <a:gd name="connsiteY5" fmla="*/ 1318260 h 1318260"/>
              <a:gd name="connsiteX6" fmla="*/ 0 w 1501140"/>
              <a:gd name="connsiteY6" fmla="*/ 434340 h 1318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1140" h="1318260">
                <a:moveTo>
                  <a:pt x="0" y="434340"/>
                </a:moveTo>
                <a:lnTo>
                  <a:pt x="434340" y="0"/>
                </a:lnTo>
                <a:lnTo>
                  <a:pt x="1501140" y="1074420"/>
                </a:lnTo>
                <a:lnTo>
                  <a:pt x="1280160" y="1310640"/>
                </a:lnTo>
                <a:lnTo>
                  <a:pt x="1097280" y="1158240"/>
                </a:lnTo>
                <a:lnTo>
                  <a:pt x="922020" y="1318260"/>
                </a:lnTo>
                <a:lnTo>
                  <a:pt x="0" y="434340"/>
                </a:lnTo>
                <a:close/>
              </a:path>
            </a:pathLst>
          </a:custGeom>
          <a:solidFill>
            <a:srgbClr val="0070C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6D0CB59-7845-8E60-9F4D-2F68F7DF1AD9}"/>
              </a:ext>
            </a:extLst>
          </p:cNvPr>
          <p:cNvSpPr txBox="1"/>
          <p:nvPr/>
        </p:nvSpPr>
        <p:spPr>
          <a:xfrm rot="1959624">
            <a:off x="9467933" y="3399695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SamsungOneKorean 700" panose="020B0803030303020204" pitchFamily="50" charset="-127"/>
                <a:ea typeface="SamsungOneKorean 700" panose="020B0803030303020204" pitchFamily="50" charset="-127"/>
              </a:rPr>
              <a:t>Partner</a:t>
            </a:r>
            <a:r>
              <a:rPr lang="ko-KR" altLang="en-US" sz="1000" dirty="0">
                <a:solidFill>
                  <a:schemeClr val="bg1"/>
                </a:solidFill>
                <a:latin typeface="SamsungOneKorean 700" panose="020B0803030303020204" pitchFamily="50" charset="-127"/>
                <a:ea typeface="SamsungOneKorean 700" panose="020B0803030303020204" pitchFamily="50" charset="-127"/>
              </a:rPr>
              <a:t> </a:t>
            </a:r>
            <a:r>
              <a:rPr lang="en-US" altLang="ko-KR" sz="1000" dirty="0">
                <a:solidFill>
                  <a:schemeClr val="bg1"/>
                </a:solidFill>
                <a:latin typeface="SamsungOneKorean 700" panose="020B0803030303020204" pitchFamily="50" charset="-127"/>
                <a:ea typeface="SamsungOneKorean 700" panose="020B0803030303020204" pitchFamily="50" charset="-127"/>
              </a:rPr>
              <a:t>Booth</a:t>
            </a:r>
            <a:endParaRPr lang="en-US" sz="1000" dirty="0">
              <a:solidFill>
                <a:schemeClr val="bg1"/>
              </a:solidFill>
              <a:latin typeface="SamsungOneKorean 700" panose="020B0803030303020204" pitchFamily="50" charset="-127"/>
              <a:ea typeface="SamsungOneKorean 700" panose="020B0803030303020204" pitchFamily="50" charset="-127"/>
            </a:endParaRPr>
          </a:p>
        </p:txBody>
      </p:sp>
      <p:pic>
        <p:nvPicPr>
          <p:cNvPr id="69" name="그림 68">
            <a:extLst>
              <a:ext uri="{FF2B5EF4-FFF2-40B4-BE49-F238E27FC236}">
                <a16:creationId xmlns:a16="http://schemas.microsoft.com/office/drawing/2014/main" id="{27E40A20-7F4F-5EB6-6E4D-DA0BCBC2FD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8" b="5958"/>
          <a:stretch/>
        </p:blipFill>
        <p:spPr>
          <a:xfrm>
            <a:off x="7724121" y="4663624"/>
            <a:ext cx="3950273" cy="19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12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Event Information</a:t>
            </a:r>
          </a:p>
        </p:txBody>
      </p:sp>
      <p:sp>
        <p:nvSpPr>
          <p:cNvPr id="2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1112710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Booth Details</a:t>
            </a: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41203" y="2883776"/>
            <a:ext cx="8372535" cy="24052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5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Booth Design &amp; Item</a:t>
            </a:r>
            <a:endParaRPr lang="en-US" altLang="ko-KR" sz="1050" b="1" dirty="0">
              <a:solidFill>
                <a:srgbClr val="FFFFFF"/>
              </a:solidFill>
              <a:latin typeface="Samsung Sharp Sans Regular"/>
              <a:ea typeface="SamsungOneKoreanOTF 400"/>
              <a:cs typeface="Samsung Sharp Sans Regular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81" y="3186810"/>
            <a:ext cx="2697309" cy="2643901"/>
          </a:xfrm>
          <a:prstGeom prst="rect">
            <a:avLst/>
          </a:prstGeom>
        </p:spPr>
      </p:pic>
      <p:sp>
        <p:nvSpPr>
          <p:cNvPr id="25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422604" y="1511529"/>
            <a:ext cx="1053180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모니터에 연결할 수 있도록 노트북과 마우스를 지참해 주시기 바랍니다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</a:t>
            </a:r>
          </a:p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노트북이 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HDMI </a:t>
            </a: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연결을 지원하는지 사전에 확인해 주시기 바랍니다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</a:t>
            </a:r>
          </a:p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노트북 연결에 필요한 어댑터나 </a:t>
            </a:r>
            <a:r>
              <a:rPr lang="ko-KR" altLang="en-US" sz="1000" dirty="0" err="1" smtClean="0">
                <a:solidFill>
                  <a:srgbClr val="FFFFFF"/>
                </a:solidFill>
                <a:latin typeface="+mn-ea"/>
                <a:ea typeface="+mn-ea"/>
              </a:rPr>
              <a:t>동글이</a:t>
            </a: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 있다면 함께 가져와 주시기 바랍니다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</a:t>
            </a:r>
          </a:p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행사 당일에는 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USB 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또는 노트북에 백업 파일을 지참하실 것을 권장 드립니다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</a:p>
          <a:p>
            <a:pPr marL="261938" marR="125144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부스 방문객에게 제공될 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Giveaway </a:t>
            </a: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지참 가능합니다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(</a:t>
            </a: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선택 사항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) 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B3244AE-59B1-5750-A1CA-862F41452DB8}"/>
              </a:ext>
            </a:extLst>
          </p:cNvPr>
          <p:cNvGrpSpPr/>
          <p:nvPr/>
        </p:nvGrpSpPr>
        <p:grpSpPr>
          <a:xfrm>
            <a:off x="3932807" y="3186810"/>
            <a:ext cx="2591102" cy="2651681"/>
            <a:chOff x="6705600" y="1758086"/>
            <a:chExt cx="3851770" cy="4515612"/>
          </a:xfrm>
        </p:grpSpPr>
        <p:pic>
          <p:nvPicPr>
            <p:cNvPr id="11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1758086"/>
              <a:ext cx="3851770" cy="4515612"/>
            </a:xfrm>
            <a:prstGeom prst="rect">
              <a:avLst/>
            </a:prstGeom>
          </p:spPr>
        </p:pic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1D836C4-56B7-491C-4DAC-B50D5D1571DA}"/>
                </a:ext>
              </a:extLst>
            </p:cNvPr>
            <p:cNvSpPr/>
            <p:nvPr/>
          </p:nvSpPr>
          <p:spPr>
            <a:xfrm>
              <a:off x="9361165" y="22098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8B7A5490-013E-CE94-A11A-B8258F0C8736}"/>
                </a:ext>
              </a:extLst>
            </p:cNvPr>
            <p:cNvSpPr/>
            <p:nvPr/>
          </p:nvSpPr>
          <p:spPr>
            <a:xfrm>
              <a:off x="9286654" y="5519451"/>
              <a:ext cx="455511" cy="230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00" dirty="0" smtClean="0">
                  <a:solidFill>
                    <a:schemeClr val="tx1"/>
                  </a:solidFill>
                </a:rPr>
                <a:t>500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object 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9467" y="3738629"/>
            <a:ext cx="1011171" cy="830124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8B7A5490-013E-CE94-A11A-B8258F0C8736}"/>
              </a:ext>
            </a:extLst>
          </p:cNvPr>
          <p:cNvSpPr/>
          <p:nvPr/>
        </p:nvSpPr>
        <p:spPr>
          <a:xfrm>
            <a:off x="5697204" y="3470599"/>
            <a:ext cx="278313" cy="133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" dirty="0" smtClean="0">
                <a:solidFill>
                  <a:schemeClr val="tx1"/>
                </a:solidFill>
              </a:rPr>
              <a:t>500</a:t>
            </a:r>
            <a:endParaRPr lang="en-US" sz="800" dirty="0">
              <a:solidFill>
                <a:schemeClr val="tx1"/>
              </a:solidFill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75360"/>
              </p:ext>
            </p:extLst>
          </p:nvPr>
        </p:nvGraphicFramePr>
        <p:xfrm>
          <a:off x="6920557" y="3159323"/>
          <a:ext cx="3483966" cy="358688"/>
        </p:xfrm>
        <a:graphic>
          <a:graphicData uri="http://schemas.openxmlformats.org/drawingml/2006/table">
            <a:tbl>
              <a:tblPr firstRow="1" bandRow="1"/>
              <a:tblGrid>
                <a:gridCol w="1331371">
                  <a:extLst>
                    <a:ext uri="{9D8B030D-6E8A-4147-A177-3AD203B41FA5}">
                      <a16:colId xmlns:a16="http://schemas.microsoft.com/office/drawing/2014/main" val="1186214773"/>
                    </a:ext>
                  </a:extLst>
                </a:gridCol>
                <a:gridCol w="2152595">
                  <a:extLst>
                    <a:ext uri="{9D8B030D-6E8A-4147-A177-3AD203B41FA5}">
                      <a16:colId xmlns:a16="http://schemas.microsoft.com/office/drawing/2014/main" val="1684270532"/>
                    </a:ext>
                  </a:extLst>
                </a:gridCol>
              </a:tblGrid>
              <a:tr h="25581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Provided booth </a:t>
                      </a:r>
                      <a:b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</a:br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equipment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Detail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794989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234675"/>
              </p:ext>
            </p:extLst>
          </p:nvPr>
        </p:nvGraphicFramePr>
        <p:xfrm>
          <a:off x="6920557" y="3525645"/>
          <a:ext cx="3483966" cy="636064"/>
        </p:xfrm>
        <a:graphic>
          <a:graphicData uri="http://schemas.openxmlformats.org/drawingml/2006/table">
            <a:tbl>
              <a:tblPr firstRow="1" bandRow="1"/>
              <a:tblGrid>
                <a:gridCol w="1331371">
                  <a:extLst>
                    <a:ext uri="{9D8B030D-6E8A-4147-A177-3AD203B41FA5}">
                      <a16:colId xmlns:a16="http://schemas.microsoft.com/office/drawing/2014/main" val="3507028982"/>
                    </a:ext>
                  </a:extLst>
                </a:gridCol>
                <a:gridCol w="2152595">
                  <a:extLst>
                    <a:ext uri="{9D8B030D-6E8A-4147-A177-3AD203B41FA5}">
                      <a16:colId xmlns:a16="http://schemas.microsoft.com/office/drawing/2014/main" val="1879032138"/>
                    </a:ext>
                  </a:extLst>
                </a:gridCol>
              </a:tblGrid>
              <a:tr h="63606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b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LCD TV</a:t>
                      </a:r>
                      <a:endParaRPr lang="ko-KR" altLang="en-US" sz="900" b="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SamsungOneKoreanOTF 400" panose="020B0503030303020204" pitchFamily="34" charset="-127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l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43inch</a:t>
                      </a:r>
                    </a:p>
                    <a:p>
                      <a:pPr algn="l"/>
                      <a:r>
                        <a:rPr lang="en-US" altLang="ko-KR" sz="900" dirty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HDMI </a:t>
                      </a: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지원가능</a:t>
                      </a:r>
                      <a:endParaRPr lang="en-US" altLang="ko-KR" sz="9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Samsung Sharp Sans Regular" pitchFamily="2" charset="0"/>
                      </a:endParaRPr>
                    </a:p>
                    <a:p>
                      <a:pPr algn="l"/>
                      <a:r>
                        <a:rPr lang="en-US" altLang="ko-KR" sz="9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Video/PPT </a:t>
                      </a: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는 </a:t>
                      </a:r>
                      <a:r>
                        <a:rPr lang="en-US" altLang="ko-KR" sz="9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USB </a:t>
                      </a:r>
                      <a:r>
                        <a:rPr lang="ko-KR" altLang="en-US" sz="9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드라이브를 통해 모니터 연결 및</a:t>
                      </a:r>
                      <a:r>
                        <a:rPr lang="ko-KR" altLang="en-US" sz="900" baseline="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Samsung Sharp Sans Regular" pitchFamily="2" charset="0"/>
                        </a:rPr>
                        <a:t> 디스플레이 예정</a:t>
                      </a:r>
                      <a:endParaRPr lang="ko-KR" altLang="en-US" sz="900" dirty="0">
                        <a:solidFill>
                          <a:schemeClr val="bg1"/>
                        </a:solidFill>
                        <a:latin typeface="+mn-ea"/>
                        <a:ea typeface="+mn-ea"/>
                        <a:cs typeface="Samsung Sharp Sans Regular" pitchFamily="2" charset="0"/>
                      </a:endParaRPr>
                    </a:p>
                  </a:txBody>
                  <a:tcPr marL="84367" marR="84367" marT="42184" marB="4218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051633"/>
                  </a:ext>
                </a:extLst>
              </a:tr>
            </a:tbl>
          </a:graphicData>
        </a:graphic>
      </p:graphicFrame>
      <p:grpSp>
        <p:nvGrpSpPr>
          <p:cNvPr id="30" name="그룹 29">
            <a:extLst>
              <a:ext uri="{FF2B5EF4-FFF2-40B4-BE49-F238E27FC236}">
                <a16:creationId xmlns:a16="http://schemas.microsoft.com/office/drawing/2014/main" id="{D657EE66-DE4B-6250-7353-1DBDDFFDCD68}"/>
              </a:ext>
            </a:extLst>
          </p:cNvPr>
          <p:cNvGrpSpPr/>
          <p:nvPr/>
        </p:nvGrpSpPr>
        <p:grpSpPr>
          <a:xfrm>
            <a:off x="8736458" y="4334698"/>
            <a:ext cx="2902514" cy="1803769"/>
            <a:chOff x="406908" y="4500371"/>
            <a:chExt cx="3248873" cy="1991832"/>
          </a:xfrm>
        </p:grpSpPr>
        <p:sp>
          <p:nvSpPr>
            <p:cNvPr id="31" name="object 4"/>
            <p:cNvSpPr txBox="1"/>
            <p:nvPr/>
          </p:nvSpPr>
          <p:spPr>
            <a:xfrm>
              <a:off x="799591" y="6268618"/>
              <a:ext cx="318770" cy="2235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25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스툴</a:t>
              </a:r>
              <a:endParaRPr sz="1200" dirty="0">
                <a:solidFill>
                  <a:schemeClr val="bg1"/>
                </a:solidFill>
                <a:latin typeface="SamsungOneKorean 400"/>
                <a:cs typeface="SamsungOneKorean 400"/>
              </a:endParaRPr>
            </a:p>
          </p:txBody>
        </p:sp>
        <p:pic>
          <p:nvPicPr>
            <p:cNvPr id="32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55352" y="4602479"/>
              <a:ext cx="1322354" cy="1515998"/>
            </a:xfrm>
            <a:prstGeom prst="rect">
              <a:avLst/>
            </a:prstGeom>
          </p:spPr>
        </p:pic>
        <p:sp>
          <p:nvSpPr>
            <p:cNvPr id="33" name="object 6"/>
            <p:cNvSpPr txBox="1"/>
            <p:nvPr/>
          </p:nvSpPr>
          <p:spPr>
            <a:xfrm>
              <a:off x="1890521" y="6268618"/>
              <a:ext cx="1765260" cy="2235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200" spc="-30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하부장</a:t>
              </a:r>
              <a:r>
                <a:rPr sz="1200" spc="-50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 </a:t>
              </a:r>
              <a:r>
                <a:rPr sz="1200" spc="-35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서랍형</a:t>
              </a:r>
              <a:r>
                <a:rPr sz="1200" spc="-60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 </a:t>
              </a:r>
              <a:r>
                <a:rPr sz="1200" spc="-20" dirty="0">
                  <a:solidFill>
                    <a:schemeClr val="bg1"/>
                  </a:solidFill>
                  <a:latin typeface="SamsungOneKorean 400"/>
                  <a:cs typeface="SamsungOneKorean 400"/>
                </a:rPr>
                <a:t>참고이미지</a:t>
              </a:r>
              <a:endParaRPr sz="1200" dirty="0">
                <a:solidFill>
                  <a:schemeClr val="bg1"/>
                </a:solidFill>
                <a:latin typeface="SamsungOneKorean 400"/>
                <a:cs typeface="SamsungOneKorean 400"/>
              </a:endParaRPr>
            </a:p>
          </p:txBody>
        </p:sp>
        <p:pic>
          <p:nvPicPr>
            <p:cNvPr id="34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6908" y="4500371"/>
              <a:ext cx="1124712" cy="1664208"/>
            </a:xfrm>
            <a:prstGeom prst="rect">
              <a:avLst/>
            </a:prstGeom>
          </p:spPr>
        </p:pic>
      </p:grpSp>
      <p:pic>
        <p:nvPicPr>
          <p:cNvPr id="37" name="object 8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96498" y="4655072"/>
            <a:ext cx="1570809" cy="1181100"/>
          </a:xfrm>
          <a:prstGeom prst="rect">
            <a:avLst/>
          </a:prstGeom>
        </p:spPr>
      </p:pic>
      <p:sp>
        <p:nvSpPr>
          <p:cNvPr id="38" name="object 88"/>
          <p:cNvSpPr txBox="1"/>
          <p:nvPr/>
        </p:nvSpPr>
        <p:spPr>
          <a:xfrm>
            <a:off x="7130685" y="5927713"/>
            <a:ext cx="111125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spc="-45" dirty="0">
                <a:solidFill>
                  <a:schemeClr val="bg1"/>
                </a:solidFill>
                <a:latin typeface="SamsungOneKorean 300"/>
                <a:cs typeface="SamsungOneKorean 300"/>
              </a:rPr>
              <a:t>Samsung</a:t>
            </a:r>
            <a:r>
              <a:rPr sz="1000" b="0" spc="-40" dirty="0">
                <a:solidFill>
                  <a:schemeClr val="bg1"/>
                </a:solidFill>
                <a:latin typeface="SamsungOneKorean 300"/>
                <a:cs typeface="SamsungOneKorean 300"/>
              </a:rPr>
              <a:t> 43”</a:t>
            </a:r>
            <a:r>
              <a:rPr sz="1000" b="0" spc="-55" dirty="0">
                <a:solidFill>
                  <a:schemeClr val="bg1"/>
                </a:solidFill>
                <a:latin typeface="SamsungOneKorean 300"/>
                <a:cs typeface="SamsungOneKorean 300"/>
              </a:rPr>
              <a:t> </a:t>
            </a:r>
            <a:r>
              <a:rPr sz="1000" b="0" spc="-40" dirty="0">
                <a:solidFill>
                  <a:schemeClr val="bg1"/>
                </a:solidFill>
                <a:latin typeface="SamsungOneKorean 300"/>
                <a:cs typeface="SamsungOneKorean 300"/>
              </a:rPr>
              <a:t>UHD</a:t>
            </a:r>
            <a:r>
              <a:rPr sz="1000" b="0" spc="-45" dirty="0">
                <a:solidFill>
                  <a:schemeClr val="bg1"/>
                </a:solidFill>
                <a:latin typeface="SamsungOneKorean 300"/>
                <a:cs typeface="SamsungOneKorean 300"/>
              </a:rPr>
              <a:t> </a:t>
            </a:r>
            <a:r>
              <a:rPr sz="1000" b="0" spc="-25" dirty="0">
                <a:solidFill>
                  <a:schemeClr val="bg1"/>
                </a:solidFill>
                <a:latin typeface="SamsungOneKorean 300"/>
                <a:cs typeface="SamsungOneKorean 300"/>
              </a:rPr>
              <a:t>TV</a:t>
            </a:r>
            <a:endParaRPr sz="1000" dirty="0">
              <a:solidFill>
                <a:schemeClr val="bg1"/>
              </a:solidFill>
              <a:latin typeface="SamsungOneKorean 300"/>
              <a:cs typeface="SamsungOneKorean 300"/>
            </a:endParaRPr>
          </a:p>
        </p:txBody>
      </p:sp>
      <p:sp>
        <p:nvSpPr>
          <p:cNvPr id="39" name="자유형 38"/>
          <p:cNvSpPr/>
          <p:nvPr/>
        </p:nvSpPr>
        <p:spPr bwMode="auto">
          <a:xfrm>
            <a:off x="7084966" y="3789388"/>
            <a:ext cx="45719" cy="984136"/>
          </a:xfrm>
          <a:custGeom>
            <a:avLst/>
            <a:gdLst>
              <a:gd name="connsiteX0" fmla="*/ 0 w 5022850"/>
              <a:gd name="connsiteY0" fmla="*/ 869950 h 869950"/>
              <a:gd name="connsiteX1" fmla="*/ 444500 w 5022850"/>
              <a:gd name="connsiteY1" fmla="*/ 0 h 869950"/>
              <a:gd name="connsiteX2" fmla="*/ 5022850 w 5022850"/>
              <a:gd name="connsiteY2" fmla="*/ 0 h 86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2850" h="869950">
                <a:moveTo>
                  <a:pt x="0" y="869950"/>
                </a:moveTo>
                <a:lnTo>
                  <a:pt x="444500" y="0"/>
                </a:lnTo>
                <a:lnTo>
                  <a:pt x="5022850" y="0"/>
                </a:lnTo>
              </a:path>
            </a:pathLst>
          </a:custGeom>
          <a:ln w="127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3372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Event Information</a:t>
            </a:r>
          </a:p>
        </p:txBody>
      </p:sp>
      <p:sp>
        <p:nvSpPr>
          <p:cNvPr id="56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1112710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FAQ</a:t>
            </a:r>
          </a:p>
        </p:txBody>
      </p:sp>
      <p:sp>
        <p:nvSpPr>
          <p:cNvPr id="57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09600" y="1695689"/>
            <a:ext cx="11216640" cy="2346297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sz="1600" dirty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Q : </a:t>
            </a:r>
            <a:r>
              <a:rPr lang="ko-KR" altLang="en-US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주차가 가능한가요</a:t>
            </a:r>
            <a:r>
              <a:rPr lang="en-US" altLang="ko-KR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?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       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가능합니다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사전등록이 필요하여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,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삼성 담당자가 사전에 차량번호 등 정보 취합하여 일괄 등록 예정입니다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  <a:endParaRPr lang="en-US" sz="11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endParaRPr lang="en-US" sz="16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600" dirty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Q : </a:t>
            </a:r>
            <a:r>
              <a:rPr lang="ko-KR" altLang="en-US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무선 인터넷 이용 가능 여부 </a:t>
            </a:r>
            <a:endParaRPr lang="en-US" sz="1600" dirty="0">
              <a:solidFill>
                <a:srgbClr val="FFFFFF"/>
              </a:solidFill>
              <a:latin typeface="+mj-ea"/>
              <a:ea typeface="+mj-ea"/>
              <a:cs typeface="Samsung Sharp Sans Medium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100" dirty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       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사내 구역으로 무선 인터넷 이용이 불가능합니다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필요시 </a:t>
            </a:r>
            <a:r>
              <a:rPr lang="ko-KR" altLang="en-US" sz="1100" dirty="0" err="1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핫스팟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사용을 권장 드립니다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</a:p>
          <a:p>
            <a:pPr marL="122764" marR="125144" defTabSz="554478">
              <a:lnSpc>
                <a:spcPct val="100600"/>
              </a:lnSpc>
              <a:defRPr/>
            </a:pPr>
            <a:endParaRPr lang="en-US" sz="11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600" dirty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Q : </a:t>
            </a:r>
            <a:r>
              <a:rPr lang="ko-KR" altLang="en-US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동료와 함께 참석해도 되나요</a:t>
            </a:r>
            <a:r>
              <a:rPr lang="en-US" altLang="ko-KR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?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       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가능합니다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단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,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오전 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8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시 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30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분부터 오후 </a:t>
            </a:r>
            <a:r>
              <a:rPr lang="en-US" altLang="ko-KR" sz="1100" dirty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3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시 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(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행사 시간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)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동안 팀원 중 최소 한명이 반드시 부스에 상주해야 합니다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  <a:endParaRPr lang="en-US" sz="11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endParaRPr lang="en-US" sz="16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600" dirty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Q : </a:t>
            </a:r>
            <a:r>
              <a:rPr lang="ko-KR" altLang="en-US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부스 위치를 선택할 수 있나요</a:t>
            </a:r>
            <a:r>
              <a:rPr lang="en-US" altLang="ko-KR" sz="160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? 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        </a:t>
            </a:r>
            <a:r>
              <a:rPr lang="ko-KR" alt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부스 위치는 사전에 지정됩니다</a:t>
            </a:r>
            <a:r>
              <a:rPr lang="en-US" altLang="ko-KR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. </a:t>
            </a:r>
            <a:r>
              <a:rPr lang="en-US" sz="1100" dirty="0" smtClean="0">
                <a:solidFill>
                  <a:srgbClr val="FFFFFF"/>
                </a:solidFill>
                <a:latin typeface="+mj-ea"/>
                <a:ea typeface="+mj-ea"/>
                <a:cs typeface="Samsung Sharp Sans Regular" pitchFamily="2" charset="0"/>
              </a:rPr>
              <a:t> </a:t>
            </a:r>
            <a:endParaRPr lang="en-US" sz="1100" dirty="0">
              <a:solidFill>
                <a:srgbClr val="FFFFFF"/>
              </a:solidFill>
              <a:latin typeface="+mj-ea"/>
              <a:ea typeface="+mj-ea"/>
              <a:cs typeface="Samsung Sharp Sans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08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Contact Info </a:t>
            </a:r>
            <a:endParaRPr kumimoji="1" lang="en-US" altLang="ko-KR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0" name="내용 개체 틀 7">
            <a:extLst>
              <a:ext uri="{FF2B5EF4-FFF2-40B4-BE49-F238E27FC236}">
                <a16:creationId xmlns:a16="http://schemas.microsoft.com/office/drawing/2014/main" id="{8BC77F5F-DACE-DE4D-EC55-E266CD55A05B}"/>
              </a:ext>
            </a:extLst>
          </p:cNvPr>
          <p:cNvSpPr txBox="1">
            <a:spLocks/>
          </p:cNvSpPr>
          <p:nvPr/>
        </p:nvSpPr>
        <p:spPr>
          <a:xfrm>
            <a:off x="650240" y="3648531"/>
            <a:ext cx="10515600" cy="2952860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김태일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ti1207.kim@samsung.com</a:t>
            </a: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05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err="1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양한나</a:t>
            </a:r>
            <a:endParaRPr lang="en-US" altLang="ko-KR" sz="1600" dirty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hanna.yang@samsung.com</a:t>
            </a:r>
            <a:endParaRPr lang="en-US" altLang="ko-KR" sz="1500" dirty="0">
              <a:solidFill>
                <a:srgbClr val="FFFFFF"/>
              </a:solidFill>
              <a:latin typeface="Samsung Sharp Sans Bold" pitchFamily="2" charset="0"/>
              <a:ea typeface="SamsungOneKoreanOTF 400" panose="020B0503030303020204" pitchFamily="34" charset="-127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500" dirty="0" smtClean="0">
              <a:solidFill>
                <a:srgbClr val="FFFFFF"/>
              </a:solidFill>
              <a:ea typeface="Samsung Sharp Sans Medium" pitchFamily="2" charset="0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err="1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류주상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joo4ang.ryu@samsung.com</a:t>
            </a:r>
            <a:endParaRPr lang="en-US" altLang="ko-KR" sz="105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endParaRPr lang="en-US" altLang="ko-KR" sz="1500" dirty="0" smtClean="0">
              <a:solidFill>
                <a:srgbClr val="FFFFFF"/>
              </a:solidFill>
              <a:ea typeface="Samsung Sharp Sans Medium" pitchFamily="2" charset="0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ko-KR" altLang="en-US" sz="1600" dirty="0" err="1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최다민</a:t>
            </a:r>
            <a:endParaRPr lang="en-US" altLang="ko-KR" sz="1600" dirty="0" smtClean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ko-KR" sz="1050" dirty="0" smtClean="0">
                <a:solidFill>
                  <a:srgbClr val="FFFFFF"/>
                </a:solidFill>
                <a:latin typeface="Samsung Sharp Sans Regular" pitchFamily="2" charset="0"/>
                <a:ea typeface="Samsung Sharp Sans Regular" pitchFamily="2" charset="0"/>
                <a:cs typeface="Samsung Sharp Sans Regular" pitchFamily="2" charset="0"/>
              </a:rPr>
              <a:t>damin.choi@samsung.com</a:t>
            </a:r>
            <a:endParaRPr lang="en-US" altLang="ko-KR" sz="1050" dirty="0">
              <a:solidFill>
                <a:srgbClr val="FFFFFF"/>
              </a:solidFill>
              <a:latin typeface="Samsung Sharp Sans Regular" pitchFamily="2" charset="0"/>
              <a:ea typeface="Samsung Sharp Sans Regular" pitchFamily="2" charset="0"/>
              <a:cs typeface="Samsung Sharp Sans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62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Thank You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54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5">
            <a:extLst>
              <a:ext uri="{FF2B5EF4-FFF2-40B4-BE49-F238E27FC236}">
                <a16:creationId xmlns:a16="http://schemas.microsoft.com/office/drawing/2014/main" id="{4027CA66-2F1E-7E27-CA5D-BC5EA6F0451B}"/>
              </a:ext>
            </a:extLst>
          </p:cNvPr>
          <p:cNvSpPr txBox="1">
            <a:spLocks/>
          </p:cNvSpPr>
          <p:nvPr/>
        </p:nvSpPr>
        <p:spPr>
          <a:xfrm>
            <a:off x="457428" y="1774146"/>
            <a:ext cx="3422650" cy="3438525"/>
          </a:xfrm>
          <a:prstGeom prst="rect">
            <a:avLst/>
          </a:prstGeom>
        </p:spPr>
        <p:txBody>
          <a:bodyPr anchor="ctr"/>
          <a:lstStyle>
            <a:lvl1pPr marL="0">
              <a:defRPr sz="4800">
                <a:latin typeface="+mn-lt"/>
                <a:ea typeface="+mn-ea"/>
                <a:cs typeface="+mn-cs"/>
              </a:defRPr>
            </a:lvl1pPr>
            <a:lvl2pPr marL="277262">
              <a:defRPr sz="4800">
                <a:latin typeface="+mn-lt"/>
                <a:ea typeface="+mn-ea"/>
                <a:cs typeface="+mn-cs"/>
              </a:defRPr>
            </a:lvl2pPr>
            <a:lvl3pPr marL="554524">
              <a:defRPr sz="4800">
                <a:latin typeface="+mn-lt"/>
                <a:ea typeface="+mn-ea"/>
                <a:cs typeface="+mn-cs"/>
              </a:defRPr>
            </a:lvl3pPr>
            <a:lvl4pPr marL="831786">
              <a:defRPr sz="4800">
                <a:latin typeface="+mn-lt"/>
                <a:ea typeface="+mn-ea"/>
                <a:cs typeface="+mn-cs"/>
              </a:defRPr>
            </a:lvl4pPr>
            <a:lvl5pPr marL="1109048">
              <a:defRPr sz="4800"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/>
                <a:ea typeface="맑은 고딕"/>
                <a:cs typeface="+mn-cs"/>
              </a:rPr>
              <a:t>Contents</a:t>
            </a:r>
            <a:endParaRPr kumimoji="0" lang="ko-KR" alt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/>
              <a:ea typeface="맑은 고딕"/>
              <a:cs typeface="+mn-cs"/>
            </a:endParaRPr>
          </a:p>
        </p:txBody>
      </p:sp>
      <p:sp>
        <p:nvSpPr>
          <p:cNvPr id="9" name="텍스트 개체 틀 7">
            <a:extLst>
              <a:ext uri="{FF2B5EF4-FFF2-40B4-BE49-F238E27FC236}">
                <a16:creationId xmlns:a16="http://schemas.microsoft.com/office/drawing/2014/main" id="{78E23A99-9FEE-78C1-B5D1-D985FBE087BE}"/>
              </a:ext>
            </a:extLst>
          </p:cNvPr>
          <p:cNvSpPr txBox="1">
            <a:spLocks/>
          </p:cNvSpPr>
          <p:nvPr/>
        </p:nvSpPr>
        <p:spPr>
          <a:xfrm>
            <a:off x="4526542" y="1570182"/>
            <a:ext cx="6080498" cy="3837569"/>
          </a:xfrm>
          <a:prstGeom prst="rect">
            <a:avLst/>
          </a:prstGeom>
        </p:spPr>
        <p:txBody>
          <a:bodyPr lIns="0" tIns="0" rIns="0" bIns="0" anchor="ctr"/>
          <a:lstStyle>
            <a:lvl1pPr marL="527050" marR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 sz="2800" b="1" i="0" baseline="0">
                <a:solidFill>
                  <a:schemeClr val="bg1"/>
                </a:solidFill>
                <a:latin typeface="+mn-lt"/>
                <a:ea typeface="+mj-ea"/>
                <a:cs typeface="Samsung Sharp Sans Bold" pitchFamily="2" charset="0"/>
              </a:defRPr>
            </a:lvl1pPr>
            <a:lvl2pPr marL="803275" marR="0" indent="-442913" defTabSz="91440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 i="0" baseline="0">
                <a:solidFill>
                  <a:schemeClr val="bg1"/>
                </a:solidFill>
                <a:latin typeface="+mn-lt"/>
                <a:ea typeface="+mj-ea"/>
                <a:cs typeface="Samsung Sharp Sans Bold" pitchFamily="2" charset="0"/>
              </a:defRPr>
            </a:lvl2pPr>
            <a:lvl3pPr marL="355600" indent="-342900">
              <a:lnSpc>
                <a:spcPts val="3200"/>
              </a:lnSpc>
              <a:buFont typeface="+mj-lt"/>
              <a:buAutoNum type="arabicPeriod"/>
              <a:tabLst/>
              <a:defRPr sz="1500" b="1" i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3pPr>
            <a:lvl4pPr marL="623888" indent="-611188">
              <a:lnSpc>
                <a:spcPts val="3200"/>
              </a:lnSpc>
              <a:buFont typeface="+mj-lt"/>
              <a:buAutoNum type="arabicPeriod"/>
              <a:tabLst/>
              <a:defRPr sz="1500" b="1" i="0">
                <a:solidFill>
                  <a:schemeClr val="tx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4pPr>
            <a:lvl5pPr marL="623888" indent="-611188">
              <a:lnSpc>
                <a:spcPts val="3200"/>
              </a:lnSpc>
              <a:buFont typeface="+mj-lt"/>
              <a:buAutoNum type="arabicPeriod"/>
              <a:tabLst/>
              <a:defRPr sz="1500" b="1" i="0">
                <a:solidFill>
                  <a:schemeClr val="tx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5270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/>
                <a:ea typeface="맑은 고딕"/>
                <a:cs typeface="Samsung Sharp Sans Bold" pitchFamily="2" charset="0"/>
              </a:rPr>
              <a:t>Overview</a:t>
            </a:r>
          </a:p>
          <a:p>
            <a:pPr marL="527050" marR="0" lvl="0" indent="-5143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/>
                <a:ea typeface="맑은 고딕"/>
                <a:cs typeface="Samsung Sharp Sans Bold" pitchFamily="2" charset="0"/>
              </a:rPr>
              <a:t>Event Information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/>
              <a:ea typeface="Samsung Sharp Sans Medium" pitchFamily="2" charset="0"/>
              <a:cs typeface="Samsung Sharp Sans Medium" pitchFamily="2" charset="0"/>
            </a:endParaRP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Agenda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Requirement Deadline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Set Up &amp; Preparation Time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1500" kern="0" noProof="0" dirty="0">
                <a:solidFill>
                  <a:srgbClr val="FFFFFF"/>
                </a:solidFill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Floorplan &amp; Registration</a:t>
            </a:r>
            <a:endParaRPr kumimoji="0" lang="en-US" altLang="ko-KR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 pitchFamily="2" charset="0"/>
              <a:ea typeface="Samsung Sharp Sans Medium" pitchFamily="2" charset="0"/>
              <a:cs typeface="Samsung Sharp Sans Medium" pitchFamily="2" charset="0"/>
            </a:endParaRP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Booth Details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altLang="ko-KR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FAQ </a:t>
            </a:r>
          </a:p>
          <a:p>
            <a:pPr marL="360362" marR="0" lvl="1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altLang="ko-KR" sz="1500" kern="0" noProof="0" dirty="0">
                <a:solidFill>
                  <a:srgbClr val="FFFFFF"/>
                </a:solidFill>
                <a:latin typeface="Samsung Sharp Sans Medium" pitchFamily="2" charset="0"/>
                <a:ea typeface="Samsung Sharp Sans Medium" pitchFamily="2" charset="0"/>
                <a:cs typeface="Samsung Sharp Sans Medium" pitchFamily="2" charset="0"/>
              </a:rPr>
              <a:t>    Contact Info</a:t>
            </a:r>
            <a:endParaRPr kumimoji="0" lang="en-US" altLang="ko-KR" sz="1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Medium" pitchFamily="2" charset="0"/>
              <a:ea typeface="Samsung Sharp Sans Medium" pitchFamily="2" charset="0"/>
              <a:cs typeface="Samsung Sharp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7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OVERVIEW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4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650" y="2968834"/>
            <a:ext cx="5742972" cy="3488016"/>
          </a:xfrm>
          <a:prstGeom prst="rect">
            <a:avLst/>
          </a:prstGeom>
        </p:spPr>
      </p:pic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SAFE</a:t>
            </a:r>
            <a:r>
              <a:rPr lang="ko-KR" altLang="en-US" sz="2000" kern="0" dirty="0">
                <a:solidFill>
                  <a:srgbClr val="FFFFFF"/>
                </a:solidFill>
                <a:ea typeface="맑은 고딕"/>
              </a:rPr>
              <a:t>™</a:t>
            </a:r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 Forum 2025 </a:t>
            </a:r>
            <a:r>
              <a:rPr lang="en-US" altLang="ko-KR" sz="2000" kern="0" dirty="0" smtClean="0">
                <a:solidFill>
                  <a:srgbClr val="FFFFFF"/>
                </a:solidFill>
                <a:ea typeface="맑은 고딕"/>
              </a:rPr>
              <a:t>KR</a:t>
            </a:r>
            <a:endParaRPr lang="en-US" altLang="ko-KR" sz="2000" kern="0" dirty="0">
              <a:solidFill>
                <a:srgbClr val="FFFFFF"/>
              </a:solidFill>
              <a:ea typeface="맑은 고딕"/>
            </a:endParaRPr>
          </a:p>
        </p:txBody>
      </p:sp>
      <p:sp>
        <p:nvSpPr>
          <p:cNvPr id="7" name="텍스트 개체 틀 2">
            <a:extLst>
              <a:ext uri="{FF2B5EF4-FFF2-40B4-BE49-F238E27FC236}">
                <a16:creationId xmlns:a16="http://schemas.microsoft.com/office/drawing/2014/main" id="{3C534888-7FC3-2C32-2A61-E97313F7A3BC}"/>
              </a:ext>
            </a:extLst>
          </p:cNvPr>
          <p:cNvSpPr txBox="1">
            <a:spLocks/>
          </p:cNvSpPr>
          <p:nvPr/>
        </p:nvSpPr>
        <p:spPr>
          <a:xfrm>
            <a:off x="641202" y="1438546"/>
            <a:ext cx="7390278" cy="1228454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일시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Regular"/>
              </a:rPr>
              <a:t>:  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2025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년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7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월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1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일 화요일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(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08:30 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cs typeface="Samsung Sharp Sans Regular"/>
              </a:rPr>
              <a:t>AM - </a:t>
            </a:r>
            <a:r>
              <a:rPr lang="en-US" altLang="ko-KR" sz="140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03:00 </a:t>
            </a:r>
            <a:r>
              <a:rPr lang="en-US" altLang="ko-KR" sz="1400" dirty="0">
                <a:solidFill>
                  <a:schemeClr val="bg1"/>
                </a:solidFill>
                <a:latin typeface="+mn-ea"/>
                <a:cs typeface="Samsung Sharp Sans Regular"/>
              </a:rPr>
              <a:t>PM)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Regular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장소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Regular"/>
              </a:rPr>
              <a:t>:   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삼성 </a:t>
            </a:r>
            <a:r>
              <a:rPr lang="ko-KR" altLang="en-US" sz="1400" dirty="0" err="1" smtClean="0">
                <a:solidFill>
                  <a:srgbClr val="FFFFFF"/>
                </a:solidFill>
                <a:latin typeface="+mn-ea"/>
                <a:cs typeface="Samsung Sharp Sans Regular"/>
              </a:rPr>
              <a:t>금융캠퍼스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ko-KR" altLang="en-US" sz="1400" dirty="0" err="1" smtClean="0">
                <a:solidFill>
                  <a:srgbClr val="FFFFFF"/>
                </a:solidFill>
                <a:latin typeface="+mn-ea"/>
                <a:cs typeface="Samsung Sharp Sans Regular"/>
              </a:rPr>
              <a:t>비전홀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(B2) </a:t>
            </a:r>
            <a:endParaRPr lang="en-US" altLang="ko-KR" sz="1400" dirty="0">
              <a:solidFill>
                <a:srgbClr val="FFFFFF"/>
              </a:solidFill>
              <a:latin typeface="+mn-ea"/>
              <a:cs typeface="Samsung Sharp Sans Regular"/>
            </a:endParaRP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                   </a:t>
            </a:r>
            <a:r>
              <a:rPr lang="en-US" altLang="ko-KR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(</a:t>
            </a:r>
            <a:r>
              <a:rPr lang="ko-KR" altLang="en-US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서울특별시 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서초구 </a:t>
            </a:r>
            <a:r>
              <a:rPr lang="ko-KR" altLang="en-US" sz="1200" dirty="0" err="1">
                <a:solidFill>
                  <a:srgbClr val="FFFFFF"/>
                </a:solidFill>
                <a:latin typeface="+mn-ea"/>
                <a:cs typeface="Samsung Sharp Sans Regular"/>
              </a:rPr>
              <a:t>사임당로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23</a:t>
            </a:r>
            <a:r>
              <a:rPr lang="ko-KR" altLang="en-US" sz="1200" dirty="0">
                <a:solidFill>
                  <a:srgbClr val="FFFFFF"/>
                </a:solidFill>
                <a:latin typeface="+mn-ea"/>
                <a:cs typeface="Samsung Sharp Sans Regular"/>
              </a:rPr>
              <a:t>길 </a:t>
            </a:r>
            <a:r>
              <a:rPr lang="en-US" altLang="ko-KR" sz="1200" dirty="0">
                <a:solidFill>
                  <a:srgbClr val="FFFFFF"/>
                </a:solidFill>
                <a:latin typeface="+mn-ea"/>
                <a:cs typeface="Samsung Sharp Sans Regular"/>
              </a:rPr>
              <a:t>27 </a:t>
            </a:r>
            <a:r>
              <a:rPr lang="ko-KR" altLang="en-US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서초금융연수원</a:t>
            </a:r>
            <a:r>
              <a:rPr lang="en-US" altLang="ko-KR" sz="12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) </a:t>
            </a: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- Contact: info@samsungfoundryevent.com</a:t>
            </a:r>
            <a:endParaRPr lang="en-US" altLang="ko-KR" sz="1000" dirty="0">
              <a:solidFill>
                <a:srgbClr val="FFFFFF"/>
              </a:solidFill>
              <a:latin typeface="+mn-ea"/>
              <a:cs typeface="Samsung Sharp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4485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D4E7F04-E5CC-65C9-49DB-3327129BB506}"/>
              </a:ext>
            </a:extLst>
          </p:cNvPr>
          <p:cNvSpPr txBox="1">
            <a:spLocks/>
          </p:cNvSpPr>
          <p:nvPr/>
        </p:nvSpPr>
        <p:spPr>
          <a:xfrm>
            <a:off x="548483" y="3144129"/>
            <a:ext cx="11095034" cy="56974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5400" dirty="0">
                <a:solidFill>
                  <a:schemeClr val="bg1"/>
                </a:solidFill>
              </a:rPr>
              <a:t>Event Information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15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3">
            <a:extLst>
              <a:ext uri="{FF2B5EF4-FFF2-40B4-BE49-F238E27FC236}">
                <a16:creationId xmlns:a16="http://schemas.microsoft.com/office/drawing/2014/main" id="{8C2674CB-70DD-E3D9-A81D-4D7EC5517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325592"/>
              </p:ext>
            </p:extLst>
          </p:nvPr>
        </p:nvGraphicFramePr>
        <p:xfrm>
          <a:off x="920204" y="1936314"/>
          <a:ext cx="10245602" cy="3964819"/>
        </p:xfrm>
        <a:graphic>
          <a:graphicData uri="http://schemas.openxmlformats.org/drawingml/2006/table">
            <a:tbl>
              <a:tblPr firstRow="1" bandRow="1"/>
              <a:tblGrid>
                <a:gridCol w="1921110">
                  <a:extLst>
                    <a:ext uri="{9D8B030D-6E8A-4147-A177-3AD203B41FA5}">
                      <a16:colId xmlns:a16="http://schemas.microsoft.com/office/drawing/2014/main" val="3311274988"/>
                    </a:ext>
                  </a:extLst>
                </a:gridCol>
                <a:gridCol w="707366">
                  <a:extLst>
                    <a:ext uri="{9D8B030D-6E8A-4147-A177-3AD203B41FA5}">
                      <a16:colId xmlns:a16="http://schemas.microsoft.com/office/drawing/2014/main" val="769069690"/>
                    </a:ext>
                  </a:extLst>
                </a:gridCol>
                <a:gridCol w="7617126">
                  <a:extLst>
                    <a:ext uri="{9D8B030D-6E8A-4147-A177-3AD203B41FA5}">
                      <a16:colId xmlns:a16="http://schemas.microsoft.com/office/drawing/2014/main" val="2828024469"/>
                    </a:ext>
                  </a:extLst>
                </a:gridCol>
              </a:tblGrid>
              <a:tr h="261499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Time </a:t>
                      </a:r>
                      <a:endParaRPr lang="ko-KR" altLang="en-US" sz="1000" dirty="0">
                        <a:solidFill>
                          <a:srgbClr val="FF0000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700" dirty="0"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Agenda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72030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08:30 </a:t>
                      </a:r>
                      <a:r>
                        <a:rPr lang="en-US" altLang="ko-KR" sz="1000" dirty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09:30 </a:t>
                      </a:r>
                      <a:r>
                        <a:rPr lang="en-US" altLang="ko-KR" sz="1000" dirty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AM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60’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rgbClr val="030617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Registration,</a:t>
                      </a:r>
                    </a:p>
                    <a:p>
                      <a:pPr algn="ctr" latinLnBrk="1"/>
                      <a:r>
                        <a:rPr lang="en-US" altLang="ko-KR" sz="1000" dirty="0">
                          <a:solidFill>
                            <a:srgbClr val="030617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Pavilion &amp; Networking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414427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09:30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09:40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Welcoming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cs typeface="Samsung Sharp Sans Regular" pitchFamily="2" charset="0"/>
                        </a:rPr>
                        <a:t> Remarks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839628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09:40</a:t>
                      </a:r>
                      <a:r>
                        <a:rPr lang="en-US" altLang="ko-KR" sz="1000" kern="12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09:55 </a:t>
                      </a:r>
                      <a:r>
                        <a:rPr lang="en-US" altLang="ko-KR" sz="1000" kern="12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M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15’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lnSpc>
                          <a:spcPct val="150000"/>
                        </a:lnSpc>
                      </a:pPr>
                      <a:r>
                        <a:rPr lang="en-US" altLang="ko-KR" sz="1000" b="1" kern="12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Guest </a:t>
                      </a:r>
                      <a:r>
                        <a:rPr lang="en-US" altLang="ko-KR" sz="1000" b="1" kern="12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Speech ǀ</a:t>
                      </a:r>
                      <a:endParaRPr lang="ko-KR" altLang="en-US" sz="1000" b="1" kern="120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맑은 고딕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560534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09:55</a:t>
                      </a:r>
                      <a:r>
                        <a:rPr lang="en-US" altLang="ko-KR" sz="1000" kern="12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10:10 </a:t>
                      </a:r>
                      <a:r>
                        <a:rPr lang="en-US" altLang="ko-KR" sz="1000" kern="12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M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000" kern="12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15’</a:t>
                      </a:r>
                      <a:endParaRPr lang="ko-KR" altLang="en-US" sz="1000" kern="12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algn="ctr" defTabSz="914400" rtl="0" eaLnBrk="1" latinLnBrk="1" hangingPunct="1">
                        <a:lnSpc>
                          <a:spcPct val="150000"/>
                        </a:lnSpc>
                      </a:pPr>
                      <a:r>
                        <a:rPr lang="en-US" altLang="ko-KR" sz="1000" b="1" kern="1200" dirty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Guest </a:t>
                      </a:r>
                      <a:r>
                        <a:rPr lang="en-US" altLang="ko-KR" sz="1000" b="1" kern="12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Speech ǁ </a:t>
                      </a:r>
                      <a:endParaRPr lang="ko-KR" altLang="en-US" sz="1000" b="1" kern="1200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맑은 고딕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791548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10:10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11:15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A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65’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Tech Session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Samsung Sharp Sans Regular" pitchFamily="2" charset="0"/>
                        <a:ea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024871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11:15 </a:t>
                      </a:r>
                      <a:r>
                        <a:rPr lang="en-US" altLang="ko-KR" sz="1000" dirty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11:35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AM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20’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i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Break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42369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11:35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- </a:t>
                      </a:r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12:50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chemeClr val="bg1"/>
                          </a:solidFill>
                          <a:latin typeface="+mn-lt"/>
                          <a:ea typeface="Samsung Sharp Sans Medium" pitchFamily="2" charset="0"/>
                          <a:cs typeface="Samsung Sharp Sans Medium" pitchFamily="2" charset="0"/>
                        </a:rPr>
                        <a:t>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+mn-lt"/>
                          <a:cs typeface="Samsung Sharp Sans Medium" pitchFamily="2" charset="0"/>
                        </a:rPr>
                        <a:t>75’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+mn-lt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Tech Session</a:t>
                      </a:r>
                      <a:r>
                        <a:rPr lang="en-US" altLang="ko-KR" sz="1200" b="1" baseline="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ko-KR" altLang="en-US" sz="12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9714783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12:50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– 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12:55 </a:t>
                      </a:r>
                      <a:r>
                        <a:rPr lang="en-US" altLang="ko-KR" sz="1000" baseline="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PM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5’</a:t>
                      </a:r>
                      <a:endParaRPr lang="ko-KR" altLang="en-US" sz="1000" dirty="0">
                        <a:solidFill>
                          <a:schemeClr val="bg1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chemeClr val="bg1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Closing Remarks</a:t>
                      </a:r>
                      <a:endParaRPr lang="ko-KR" altLang="en-US" sz="1000" b="1" i="0" dirty="0">
                        <a:solidFill>
                          <a:schemeClr val="bg1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1405236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12:55 </a:t>
                      </a:r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- 03:00</a:t>
                      </a:r>
                      <a:r>
                        <a:rPr lang="en-US" altLang="ko-KR" sz="1000" baseline="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 </a:t>
                      </a:r>
                      <a:r>
                        <a:rPr lang="en-US" altLang="ko-KR" sz="1000" baseline="0" dirty="0">
                          <a:solidFill>
                            <a:srgbClr val="030617"/>
                          </a:solidFill>
                          <a:latin typeface="Samsung Sharp Sans Medium" pitchFamily="2" charset="0"/>
                          <a:ea typeface="Samsung Sharp Sans Medium" pitchFamily="2" charset="0"/>
                          <a:cs typeface="Samsung Sharp Sans Medium" pitchFamily="2" charset="0"/>
                        </a:rPr>
                        <a:t>PM</a:t>
                      </a:r>
                      <a:endParaRPr lang="ko-KR" altLang="en-US" sz="1000" dirty="0">
                        <a:solidFill>
                          <a:srgbClr val="030617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Medium" pitchFamily="2" charset="0"/>
                          <a:cs typeface="Samsung Sharp Sans Medium" pitchFamily="2" charset="0"/>
                        </a:rPr>
                        <a:t>125’</a:t>
                      </a:r>
                      <a:endParaRPr lang="ko-KR" altLang="en-US" sz="1000" dirty="0">
                        <a:solidFill>
                          <a:srgbClr val="030617"/>
                        </a:solidFill>
                        <a:latin typeface="Samsung Sharp Sans Medium" pitchFamily="2" charset="0"/>
                        <a:cs typeface="Samsung Sharp Sans Medium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Samsung Sharp Sans Bold"/>
                          <a:ea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aseline="0" dirty="0" smtClean="0">
                          <a:solidFill>
                            <a:srgbClr val="030617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Lunch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 smtClean="0">
                          <a:solidFill>
                            <a:srgbClr val="030617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Partner Pavilion &amp; Networking </a:t>
                      </a:r>
                      <a:r>
                        <a:rPr lang="en-US" altLang="ko-KR" sz="1000" baseline="0" dirty="0" smtClean="0">
                          <a:solidFill>
                            <a:srgbClr val="030617"/>
                          </a:solidFill>
                          <a:latin typeface="Samsung Sharp Sans Regular" pitchFamily="2" charset="0"/>
                          <a:ea typeface="Samsung Sharp Sans Regular" pitchFamily="2" charset="0"/>
                          <a:cs typeface="Samsung Sharp Sans Regular" pitchFamily="2" charset="0"/>
                        </a:rPr>
                        <a:t> </a:t>
                      </a:r>
                      <a:endParaRPr lang="ko-KR" altLang="en-US" sz="1000" b="1" i="0" dirty="0">
                        <a:solidFill>
                          <a:srgbClr val="030617"/>
                        </a:solidFill>
                        <a:latin typeface="Samsung Sharp Sans Regular" pitchFamily="2" charset="0"/>
                        <a:cs typeface="Samsung Sharp Sans Regular" pitchFamily="2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658608"/>
                  </a:ext>
                </a:extLst>
              </a:tr>
            </a:tbl>
          </a:graphicData>
        </a:graphic>
      </p:graphicFrame>
      <p:sp>
        <p:nvSpPr>
          <p:cNvPr id="32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774367" y="5986367"/>
            <a:ext cx="459627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프로그램 및 일정은 변경될 수 있습니다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</a:t>
            </a:r>
          </a:p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rgbClr val="FFFFFF"/>
                </a:solidFill>
                <a:latin typeface="+mn-ea"/>
                <a:ea typeface="+mn-ea"/>
              </a:rPr>
              <a:t>해당 시간 동안 부스에 상주 인원을 배치하여 운영해 주시기 바랍니다</a:t>
            </a:r>
            <a:r>
              <a:rPr lang="en-US" altLang="ko-KR" sz="1000" dirty="0" smtClean="0">
                <a:solidFill>
                  <a:srgbClr val="FFFFFF"/>
                </a:solidFill>
                <a:latin typeface="+mn-ea"/>
                <a:ea typeface="+mn-ea"/>
              </a:rPr>
              <a:t>. </a:t>
            </a:r>
            <a:endParaRPr lang="en-US" altLang="ko-KR" sz="1000" dirty="0">
              <a:solidFill>
                <a:srgbClr val="FFFFFF"/>
              </a:solidFill>
              <a:latin typeface="+mn-ea"/>
              <a:ea typeface="+mn-ea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824DF3D0-0803-969A-B3EB-A12C371EFD97}"/>
              </a:ext>
            </a:extLst>
          </p:cNvPr>
          <p:cNvGrpSpPr/>
          <p:nvPr/>
        </p:nvGrpSpPr>
        <p:grpSpPr>
          <a:xfrm>
            <a:off x="641202" y="1112710"/>
            <a:ext cx="7390278" cy="865836"/>
            <a:chOff x="3258086" y="4017351"/>
            <a:chExt cx="9283558" cy="865836"/>
          </a:xfrm>
        </p:grpSpPr>
        <p:sp>
          <p:nvSpPr>
            <p:cNvPr id="34" name="텍스트 개체 틀 13">
              <a:extLst>
                <a:ext uri="{FF2B5EF4-FFF2-40B4-BE49-F238E27FC236}">
                  <a16:creationId xmlns:a16="http://schemas.microsoft.com/office/drawing/2014/main" id="{B5988B91-AAC3-7FAE-81B2-7F3E31B62699}"/>
                </a:ext>
              </a:extLst>
            </p:cNvPr>
            <p:cNvSpPr txBox="1">
              <a:spLocks/>
            </p:cNvSpPr>
            <p:nvPr/>
          </p:nvSpPr>
          <p:spPr>
            <a:xfrm>
              <a:off x="3258087" y="4017351"/>
              <a:ext cx="5399999" cy="40011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marL="0" indent="0" algn="l">
                <a:buFontTx/>
                <a:buNone/>
                <a:defRPr sz="1800">
                  <a:latin typeface="+mj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latinLnBrk="0"/>
              <a:r>
                <a:rPr lang="en-US" altLang="ko-KR" sz="2000" kern="0" dirty="0">
                  <a:solidFill>
                    <a:schemeClr val="bg1"/>
                  </a:solidFill>
                  <a:ea typeface="맑은 고딕"/>
                </a:rPr>
                <a:t>Agenda (SAFE</a:t>
              </a:r>
              <a:r>
                <a:rPr lang="ko-KR" altLang="en-US" sz="2000" b="1" dirty="0">
                  <a:solidFill>
                    <a:schemeClr val="bg1"/>
                  </a:solidFill>
                  <a:ea typeface="맑은 고딕"/>
                  <a:cs typeface="Samsung Sharp Sans Bold" pitchFamily="2" charset="0"/>
                </a:rPr>
                <a:t>™</a:t>
              </a:r>
              <a:r>
                <a:rPr lang="ko-KR" altLang="en-US" sz="2000" kern="0" dirty="0">
                  <a:solidFill>
                    <a:schemeClr val="bg1"/>
                  </a:solidFill>
                  <a:ea typeface="맑은 고딕"/>
                </a:rPr>
                <a:t> </a:t>
              </a:r>
              <a:r>
                <a:rPr lang="en-US" altLang="ko-KR" sz="2000" kern="0" dirty="0">
                  <a:solidFill>
                    <a:schemeClr val="bg1"/>
                  </a:solidFill>
                  <a:ea typeface="맑은 고딕"/>
                </a:rPr>
                <a:t>Forum)</a:t>
              </a:r>
            </a:p>
          </p:txBody>
        </p:sp>
        <p:sp>
          <p:nvSpPr>
            <p:cNvPr id="35" name="텍스트 개체 틀 2">
              <a:extLst>
                <a:ext uri="{FF2B5EF4-FFF2-40B4-BE49-F238E27FC236}">
                  <a16:creationId xmlns:a16="http://schemas.microsoft.com/office/drawing/2014/main" id="{3C534888-7FC3-2C32-2A61-E97313F7A3BC}"/>
                </a:ext>
              </a:extLst>
            </p:cNvPr>
            <p:cNvSpPr txBox="1">
              <a:spLocks/>
            </p:cNvSpPr>
            <p:nvPr/>
          </p:nvSpPr>
          <p:spPr>
            <a:xfrm>
              <a:off x="3258086" y="4343187"/>
              <a:ext cx="9283558" cy="540000"/>
            </a:xfrm>
            <a:prstGeom prst="rect">
              <a:avLst/>
            </a:prstGeom>
          </p:spPr>
          <p:txBody>
            <a:bodyPr/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277262">
                <a:defRPr>
                  <a:latin typeface="+mn-lt"/>
                  <a:ea typeface="+mn-ea"/>
                  <a:cs typeface="+mn-cs"/>
                </a:defRPr>
              </a:lvl2pPr>
              <a:lvl3pPr marL="554524">
                <a:defRPr>
                  <a:latin typeface="+mn-lt"/>
                  <a:ea typeface="+mn-ea"/>
                  <a:cs typeface="+mn-cs"/>
                </a:defRPr>
              </a:lvl3pPr>
              <a:lvl4pPr marL="831786">
                <a:defRPr>
                  <a:latin typeface="+mn-lt"/>
                  <a:ea typeface="+mn-ea"/>
                  <a:cs typeface="+mn-cs"/>
                </a:defRPr>
              </a:lvl4pPr>
              <a:lvl5pPr marL="1109048">
                <a:defRPr>
                  <a:latin typeface="+mn-lt"/>
                  <a:ea typeface="+mn-ea"/>
                  <a:cs typeface="+mn-cs"/>
                </a:defRPr>
              </a:lvl5pPr>
              <a:lvl6pPr marL="1386310">
                <a:defRPr>
                  <a:latin typeface="+mn-lt"/>
                  <a:ea typeface="+mn-ea"/>
                  <a:cs typeface="+mn-cs"/>
                </a:defRPr>
              </a:lvl6pPr>
              <a:lvl7pPr marL="1663570">
                <a:defRPr>
                  <a:latin typeface="+mn-lt"/>
                  <a:ea typeface="+mn-ea"/>
                  <a:cs typeface="+mn-cs"/>
                </a:defRPr>
              </a:lvl7pPr>
              <a:lvl8pPr marL="1940834">
                <a:defRPr>
                  <a:latin typeface="+mn-lt"/>
                  <a:ea typeface="+mn-ea"/>
                  <a:cs typeface="+mn-cs"/>
                </a:defRPr>
              </a:lvl8pPr>
              <a:lvl9pPr marL="2218095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defTabSz="554389" latinLnBrk="0" hangingPunct="0">
                <a:spcBef>
                  <a:spcPts val="200"/>
                </a:spcBef>
                <a:defRPr/>
              </a:pPr>
              <a:endParaRPr lang="en-US" altLang="ko-KR" sz="1200" kern="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endParaRPr>
            </a:p>
          </p:txBody>
        </p:sp>
      </p:grpSp>
      <p:sp>
        <p:nvSpPr>
          <p:cNvPr id="24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3C534888-7FC3-2C32-2A61-E97313F7A3BC}"/>
              </a:ext>
            </a:extLst>
          </p:cNvPr>
          <p:cNvSpPr txBox="1">
            <a:spLocks/>
          </p:cNvSpPr>
          <p:nvPr/>
        </p:nvSpPr>
        <p:spPr>
          <a:xfrm>
            <a:off x="774367" y="1487397"/>
            <a:ext cx="7390278" cy="5400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defTabSz="554389" latinLnBrk="0" hangingPunct="0">
              <a:spcBef>
                <a:spcPts val="200"/>
              </a:spcBef>
              <a:defRPr/>
            </a:pPr>
            <a:r>
              <a:rPr lang="en-US" altLang="ko-KR" sz="1500" kern="0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</a:t>
            </a:r>
            <a:r>
              <a:rPr lang="ko-KR" altLang="en-US" sz="1500" kern="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행사 참가자들은 하늘색으로 표시된 시간대에 부스 방문 예정입니다</a:t>
            </a:r>
            <a:r>
              <a:rPr lang="en-US" altLang="ko-KR" sz="1500" kern="0" dirty="0" smtClean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. </a:t>
            </a:r>
            <a:endParaRPr lang="en-US" altLang="ko-KR" sz="1200" kern="0" dirty="0">
              <a:solidFill>
                <a:srgbClr val="FFFFFF"/>
              </a:solidFill>
              <a:latin typeface="+mj-ea"/>
              <a:ea typeface="+mj-ea"/>
              <a:cs typeface="Samsung Sharp Sans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6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000" y="280800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rPr>
              <a:t>Event Information</a:t>
            </a: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1112710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Requirement Deadline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09600" y="1482811"/>
            <a:ext cx="9588500" cy="947709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sz="1500" b="1" dirty="0">
                <a:solidFill>
                  <a:srgbClr val="FFFFFF"/>
                </a:solidFill>
                <a:latin typeface="+mj-ea"/>
                <a:ea typeface="+mj-ea"/>
                <a:cs typeface="Samsung Sharp Sans Medium" pitchFamily="2" charset="0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부스 자료와 로고를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6/17(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화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)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까지 파트너 포탈에 제출해주시기 바랍니다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. </a:t>
            </a:r>
            <a:b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</a:b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파트너 포탈 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URL</a:t>
            </a: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Medium" pitchFamily="2" charset="0"/>
              </a:rPr>
              <a:t>: </a:t>
            </a:r>
            <a:r>
              <a:rPr lang="en-US" altLang="ko-KR" sz="1400" dirty="0">
                <a:solidFill>
                  <a:srgbClr val="FFFFFF"/>
                </a:solidFill>
                <a:latin typeface="+mn-ea"/>
                <a:cs typeface="Samsung Sharp Sans Medium" pitchFamily="2" charset="0"/>
                <a:hlinkClick r:id="rId2"/>
              </a:rPr>
              <a:t>https://samsungfoundryevent.atlassian.net/servicedesk/customer/portals</a:t>
            </a:r>
            <a:endParaRPr lang="en-US" altLang="ko-KR" sz="1500" dirty="0">
              <a:solidFill>
                <a:srgbClr val="FFFFFF"/>
              </a:solidFill>
              <a:latin typeface="+mn-ea"/>
              <a:cs typeface="Samsung Sharp Sans Medium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endParaRPr lang="en-US" altLang="ko-KR" sz="1050" dirty="0">
              <a:solidFill>
                <a:srgbClr val="FFFFFF"/>
              </a:solidFill>
              <a:latin typeface="+mn-ea"/>
              <a:cs typeface="Samsung Sharp Sans Regular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로고는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AI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, . PSD (higher than CS4) </a:t>
            </a: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포맷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 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, CMYK </a:t>
            </a: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타입</a:t>
            </a:r>
            <a:endParaRPr lang="en-US" altLang="ko-KR" sz="1050" dirty="0">
              <a:solidFill>
                <a:schemeClr val="bg1"/>
              </a:solidFill>
              <a:latin typeface="+mn-ea"/>
              <a:cs typeface="Samsung Sharp Sans Regular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혹은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. 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JPG (higher than 5000x2000px, 140dpi) </a:t>
            </a: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포맷으로 업로드 되어야 합니다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. </a:t>
            </a:r>
            <a:endParaRPr lang="en-US" sz="1050" dirty="0">
              <a:solidFill>
                <a:schemeClr val="bg1"/>
              </a:solidFill>
              <a:latin typeface="+mn-ea"/>
              <a:cs typeface="Samsung Sharp Sans Regular"/>
            </a:endParaRPr>
          </a:p>
        </p:txBody>
      </p:sp>
      <p:sp>
        <p:nvSpPr>
          <p:cNvPr id="13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3" y="3325382"/>
            <a:ext cx="429872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altLang="ko-KR" sz="2000" kern="0" dirty="0">
                <a:solidFill>
                  <a:srgbClr val="FFFFFF"/>
                </a:solidFill>
                <a:ea typeface="맑은 고딕"/>
              </a:rPr>
              <a:t>Set up / Preparation Time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74138D9E-5DC6-98C7-DA31-BB1C79A934C2}"/>
              </a:ext>
            </a:extLst>
          </p:cNvPr>
          <p:cNvSpPr txBox="1"/>
          <p:nvPr/>
        </p:nvSpPr>
        <p:spPr>
          <a:xfrm>
            <a:off x="609600" y="3695483"/>
            <a:ext cx="8372535" cy="986566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22764" marR="125144" defTabSz="554478">
              <a:lnSpc>
                <a:spcPct val="100600"/>
              </a:lnSpc>
              <a:defRPr/>
            </a:pPr>
            <a:r>
              <a:rPr lang="en-US" sz="15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Set up / Preparation / Maintenance</a:t>
            </a: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sz="105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    </a:t>
            </a:r>
            <a:r>
              <a:rPr lang="en-US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7</a:t>
            </a:r>
            <a:r>
              <a:rPr lang="ko-KR" altLang="en-US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월 </a:t>
            </a:r>
            <a:r>
              <a:rPr lang="en-US" altLang="ko-KR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1</a:t>
            </a:r>
            <a:r>
              <a:rPr lang="ko-KR" altLang="en-US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일</a:t>
            </a:r>
            <a:r>
              <a:rPr lang="en-US" altLang="ko-KR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, </a:t>
            </a:r>
            <a:r>
              <a:rPr 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7:30 </a:t>
            </a:r>
            <a:r>
              <a:rPr lang="en-US" sz="1050" dirty="0">
                <a:solidFill>
                  <a:schemeClr val="bg1"/>
                </a:solidFill>
                <a:latin typeface="+mn-ea"/>
                <a:cs typeface="Samsung Sharp Sans Regular"/>
              </a:rPr>
              <a:t>- </a:t>
            </a:r>
            <a:r>
              <a:rPr 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8:30 </a:t>
            </a:r>
            <a:r>
              <a:rPr lang="en-US" sz="1050" dirty="0">
                <a:solidFill>
                  <a:schemeClr val="bg1"/>
                </a:solidFill>
                <a:latin typeface="+mn-ea"/>
                <a:cs typeface="Samsung Sharp Sans Regular"/>
              </a:rPr>
              <a:t>AM </a:t>
            </a:r>
            <a:r>
              <a:rPr 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(</a:t>
            </a: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셔틀 운영은 오전 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8</a:t>
            </a:r>
            <a:r>
              <a:rPr lang="ko-KR" altLang="en-US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시 시작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) </a:t>
            </a:r>
          </a:p>
          <a:p>
            <a:pPr marL="122764" marR="125144" defTabSz="554478">
              <a:lnSpc>
                <a:spcPct val="100600"/>
              </a:lnSpc>
              <a:defRPr/>
            </a:pPr>
            <a:endParaRPr lang="en-US" altLang="ko-KR" sz="1200" b="1" dirty="0">
              <a:solidFill>
                <a:srgbClr val="FFFFFF"/>
              </a:solidFill>
              <a:latin typeface="Samsung Sharp Sans Regular"/>
              <a:ea typeface="SamsungOneKoreanOTF 400"/>
              <a:cs typeface="Samsung Sharp Sans Regular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500" b="1" dirty="0">
                <a:solidFill>
                  <a:srgbClr val="FFFFFF"/>
                </a:solidFill>
                <a:ea typeface="Samsung Sharp Sans Medium" pitchFamily="2" charset="0"/>
                <a:cs typeface="Samsung Sharp Sans Medium" pitchFamily="2" charset="0"/>
              </a:rPr>
              <a:t>- Clean-up</a:t>
            </a:r>
            <a:endParaRPr lang="en-US" altLang="ko-KR" sz="1500" dirty="0">
              <a:solidFill>
                <a:srgbClr val="FFFFFF"/>
              </a:solidFill>
              <a:ea typeface="Samsung Sharp Sans Medium" pitchFamily="2" charset="0"/>
              <a:cs typeface="Samsung Sharp Sans Medium" pitchFamily="2" charset="0"/>
            </a:endParaRPr>
          </a:p>
          <a:p>
            <a:pPr marL="122764" marR="125144" defTabSz="554478">
              <a:lnSpc>
                <a:spcPct val="100600"/>
              </a:lnSpc>
              <a:defRPr/>
            </a:pPr>
            <a:r>
              <a:rPr lang="en-US" altLang="ko-KR" sz="1050" b="1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    </a:t>
            </a:r>
            <a:r>
              <a:rPr lang="en-US" altLang="ko-KR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7</a:t>
            </a:r>
            <a:r>
              <a:rPr lang="ko-KR" altLang="en-US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월 </a:t>
            </a:r>
            <a:r>
              <a:rPr lang="en-US" altLang="ko-KR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1</a:t>
            </a:r>
            <a:r>
              <a:rPr lang="ko-KR" altLang="en-US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일</a:t>
            </a:r>
            <a:r>
              <a:rPr lang="en-US" altLang="ko-KR" sz="105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, 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3:00 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- </a:t>
            </a:r>
            <a:r>
              <a:rPr lang="en-US" altLang="ko-KR" sz="1050" dirty="0" smtClean="0">
                <a:solidFill>
                  <a:schemeClr val="bg1"/>
                </a:solidFill>
                <a:latin typeface="+mn-ea"/>
                <a:cs typeface="Samsung Sharp Sans Regular"/>
              </a:rPr>
              <a:t>4:00 </a:t>
            </a:r>
            <a:r>
              <a:rPr lang="en-US" altLang="ko-KR" sz="1050" dirty="0">
                <a:solidFill>
                  <a:schemeClr val="bg1"/>
                </a:solidFill>
                <a:latin typeface="+mn-ea"/>
                <a:cs typeface="Samsung Sharp Sans Regular"/>
              </a:rPr>
              <a:t>PM </a:t>
            </a:r>
          </a:p>
        </p:txBody>
      </p:sp>
      <p:sp>
        <p:nvSpPr>
          <p:cNvPr id="15" name="텍스트 개체 틀 6">
            <a:extLst>
              <a:ext uri="{FF2B5EF4-FFF2-40B4-BE49-F238E27FC236}">
                <a16:creationId xmlns:a16="http://schemas.microsoft.com/office/drawing/2014/main" id="{782C3B39-8F92-8AC6-C213-7E268CF9CDFB}"/>
              </a:ext>
            </a:extLst>
          </p:cNvPr>
          <p:cNvSpPr txBox="1">
            <a:spLocks/>
          </p:cNvSpPr>
          <p:nvPr/>
        </p:nvSpPr>
        <p:spPr>
          <a:xfrm>
            <a:off x="571918" y="4913300"/>
            <a:ext cx="10531807" cy="392281"/>
          </a:xfrm>
          <a:prstGeom prst="rect">
            <a:avLst/>
          </a:prstGeom>
        </p:spPr>
        <p:txBody>
          <a:bodyPr/>
          <a:lstStyle>
            <a:lvl1pPr marL="0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1pPr>
            <a:lvl2pPr marL="277262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2pPr>
            <a:lvl3pPr marL="554524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3pPr>
            <a:lvl4pPr marL="831786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4pPr>
            <a:lvl5pPr marL="1109048" algn="l" defTabSz="554389" rtl="0" eaLnBrk="1" latinLnBrk="0" hangingPunct="0">
              <a:lnSpc>
                <a:spcPct val="100000"/>
              </a:lnSpc>
              <a:spcBef>
                <a:spcPts val="200"/>
              </a:spcBef>
              <a:defRPr lang="ko-KR" altLang="en-US" sz="1200" kern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Samsung Sharp Sans Regular" pitchFamily="2" charset="0"/>
                <a:cs typeface="Samsung Sharp Sans Regular" pitchFamily="2" charset="0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행사 당일에는 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USB 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또는 노트북에 백업 파일을 지참하실 것을 </a:t>
            </a:r>
            <a:r>
              <a:rPr lang="ko-KR" altLang="en-US" sz="1000" dirty="0" err="1" smtClean="0">
                <a:solidFill>
                  <a:schemeClr val="bg1"/>
                </a:solidFill>
                <a:latin typeface="+mn-ea"/>
                <a:ea typeface="+mn-ea"/>
              </a:rPr>
              <a:t>권장드립니다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</a:p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모든 파트너 부스는 오전 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8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시 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30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분까지 준비가 완료되어야 합니다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부스 설치 및 철수는 정해진 일정에 따라 진행해 주시기 바랍니다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.</a:t>
            </a:r>
          </a:p>
          <a:p>
            <a:pPr marL="261938" indent="-171450">
              <a:buFont typeface="Arial" panose="020B0604020202020204" pitchFamily="34" charset="0"/>
              <a:buChar char="•"/>
              <a:defRPr/>
            </a:pP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행사 상황에 따라 구체적인 시간은 변동될 수 있습니다</a:t>
            </a:r>
            <a:r>
              <a:rPr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.  </a:t>
            </a:r>
            <a:r>
              <a:rPr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  </a:t>
            </a:r>
            <a:endParaRPr lang="en-US" altLang="ko-KR" sz="1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036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 smtClean="0">
                <a:solidFill>
                  <a:srgbClr val="FFFFFF"/>
                </a:solidFill>
              </a:rPr>
              <a:t>Event 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41202" y="1112710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ko-KR" altLang="en-US" sz="2000" kern="0" dirty="0" smtClean="0">
                <a:solidFill>
                  <a:srgbClr val="FFFFFF"/>
                </a:solidFill>
                <a:latin typeface="+mj-ea"/>
                <a:ea typeface="+mj-ea"/>
              </a:rPr>
              <a:t>셔틀버스 운영 계획</a:t>
            </a:r>
            <a:endParaRPr lang="en-US" altLang="ko-KR" sz="2000" kern="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21" name="object 3"/>
          <p:cNvGrpSpPr/>
          <p:nvPr/>
        </p:nvGrpSpPr>
        <p:grpSpPr>
          <a:xfrm>
            <a:off x="5389003" y="1668779"/>
            <a:ext cx="6562725" cy="4627245"/>
            <a:chOff x="5221223" y="1668779"/>
            <a:chExt cx="6562725" cy="4627245"/>
          </a:xfrm>
        </p:grpSpPr>
        <p:pic>
          <p:nvPicPr>
            <p:cNvPr id="22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1223" y="1668779"/>
              <a:ext cx="6562344" cy="4626864"/>
            </a:xfrm>
            <a:prstGeom prst="rect">
              <a:avLst/>
            </a:prstGeom>
          </p:spPr>
        </p:pic>
        <p:sp>
          <p:nvSpPr>
            <p:cNvPr id="23" name="object 5"/>
            <p:cNvSpPr/>
            <p:nvPr/>
          </p:nvSpPr>
          <p:spPr>
            <a:xfrm>
              <a:off x="6757416" y="3046475"/>
              <a:ext cx="3991610" cy="1702435"/>
            </a:xfrm>
            <a:custGeom>
              <a:avLst/>
              <a:gdLst/>
              <a:ahLst/>
              <a:cxnLst/>
              <a:rect l="l" t="t" r="r" b="b"/>
              <a:pathLst>
                <a:path w="3991609" h="1702435">
                  <a:moveTo>
                    <a:pt x="225552" y="0"/>
                  </a:moveTo>
                  <a:lnTo>
                    <a:pt x="0" y="0"/>
                  </a:lnTo>
                  <a:lnTo>
                    <a:pt x="112776" y="298704"/>
                  </a:lnTo>
                  <a:lnTo>
                    <a:pt x="225552" y="0"/>
                  </a:lnTo>
                  <a:close/>
                </a:path>
                <a:path w="3991609" h="1702435">
                  <a:moveTo>
                    <a:pt x="3991356" y="1403604"/>
                  </a:moveTo>
                  <a:lnTo>
                    <a:pt x="3765804" y="1403604"/>
                  </a:lnTo>
                  <a:lnTo>
                    <a:pt x="3878580" y="1702308"/>
                  </a:lnTo>
                  <a:lnTo>
                    <a:pt x="3991356" y="140360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object 6"/>
            <p:cNvSpPr/>
            <p:nvPr/>
          </p:nvSpPr>
          <p:spPr>
            <a:xfrm>
              <a:off x="9389364" y="4491227"/>
              <a:ext cx="1061085" cy="216535"/>
            </a:xfrm>
            <a:custGeom>
              <a:avLst/>
              <a:gdLst/>
              <a:ahLst/>
              <a:cxnLst/>
              <a:rect l="l" t="t" r="r" b="b"/>
              <a:pathLst>
                <a:path w="1061084" h="216535">
                  <a:moveTo>
                    <a:pt x="1060703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1060703" y="216408"/>
                  </a:lnTo>
                  <a:lnTo>
                    <a:pt x="10607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25" name="object 7"/>
          <p:cNvSpPr txBox="1"/>
          <p:nvPr/>
        </p:nvSpPr>
        <p:spPr>
          <a:xfrm>
            <a:off x="9773298" y="4519040"/>
            <a:ext cx="6305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삼성금융캠퍼스</a:t>
            </a:r>
            <a:endParaRPr sz="80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sp>
        <p:nvSpPr>
          <p:cNvPr id="26" name="object 8"/>
          <p:cNvSpPr/>
          <p:nvPr/>
        </p:nvSpPr>
        <p:spPr>
          <a:xfrm>
            <a:off x="6509144" y="2773679"/>
            <a:ext cx="1059180" cy="215265"/>
          </a:xfrm>
          <a:custGeom>
            <a:avLst/>
            <a:gdLst/>
            <a:ahLst/>
            <a:cxnLst/>
            <a:rect l="l" t="t" r="r" b="b"/>
            <a:pathLst>
              <a:path w="1059179" h="215264">
                <a:moveTo>
                  <a:pt x="1059180" y="0"/>
                </a:moveTo>
                <a:lnTo>
                  <a:pt x="0" y="0"/>
                </a:lnTo>
                <a:lnTo>
                  <a:pt x="0" y="214884"/>
                </a:lnTo>
                <a:lnTo>
                  <a:pt x="1059180" y="214884"/>
                </a:lnTo>
                <a:lnTo>
                  <a:pt x="1059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7" name="object 9"/>
          <p:cNvSpPr txBox="1"/>
          <p:nvPr/>
        </p:nvSpPr>
        <p:spPr>
          <a:xfrm>
            <a:off x="6896366" y="2800350"/>
            <a:ext cx="28638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endParaRPr sz="80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grpSp>
        <p:nvGrpSpPr>
          <p:cNvPr id="28" name="object 10"/>
          <p:cNvGrpSpPr/>
          <p:nvPr/>
        </p:nvGrpSpPr>
        <p:grpSpPr>
          <a:xfrm>
            <a:off x="7568323" y="2404872"/>
            <a:ext cx="1099185" cy="553720"/>
            <a:chOff x="7400543" y="2404872"/>
            <a:chExt cx="1099185" cy="553720"/>
          </a:xfrm>
        </p:grpSpPr>
        <p:sp>
          <p:nvSpPr>
            <p:cNvPr id="29" name="object 11"/>
            <p:cNvSpPr/>
            <p:nvPr/>
          </p:nvSpPr>
          <p:spPr>
            <a:xfrm>
              <a:off x="7837931" y="2659380"/>
              <a:ext cx="226060" cy="299085"/>
            </a:xfrm>
            <a:custGeom>
              <a:avLst/>
              <a:gdLst/>
              <a:ahLst/>
              <a:cxnLst/>
              <a:rect l="l" t="t" r="r" b="b"/>
              <a:pathLst>
                <a:path w="226059" h="299085">
                  <a:moveTo>
                    <a:pt x="225551" y="0"/>
                  </a:moveTo>
                  <a:lnTo>
                    <a:pt x="0" y="0"/>
                  </a:lnTo>
                  <a:lnTo>
                    <a:pt x="112775" y="29870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0" name="object 12"/>
            <p:cNvSpPr/>
            <p:nvPr/>
          </p:nvSpPr>
          <p:spPr>
            <a:xfrm>
              <a:off x="7400543" y="2404872"/>
              <a:ext cx="1099185" cy="216535"/>
            </a:xfrm>
            <a:custGeom>
              <a:avLst/>
              <a:gdLst/>
              <a:ahLst/>
              <a:cxnLst/>
              <a:rect l="l" t="t" r="r" b="b"/>
              <a:pathLst>
                <a:path w="1099184" h="216535">
                  <a:moveTo>
                    <a:pt x="1098803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1098803" y="216408"/>
                  </a:lnTo>
                  <a:lnTo>
                    <a:pt x="10988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31" name="object 13"/>
          <p:cNvSpPr txBox="1"/>
          <p:nvPr/>
        </p:nvSpPr>
        <p:spPr>
          <a:xfrm>
            <a:off x="7765682" y="2432685"/>
            <a:ext cx="70548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chemeClr val="bg1"/>
                </a:solidFill>
                <a:latin typeface="SamsungOneKorean 400"/>
                <a:cs typeface="SamsungOneKorean 400"/>
              </a:rPr>
              <a:t>셔틀버스</a:t>
            </a:r>
            <a:r>
              <a:rPr sz="800" spc="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8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승</a:t>
            </a:r>
            <a:r>
              <a:rPr sz="800" b="1" spc="-2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/</a:t>
            </a:r>
            <a:r>
              <a:rPr sz="8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하차</a:t>
            </a:r>
            <a:endParaRPr sz="80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  <p:grpSp>
        <p:nvGrpSpPr>
          <p:cNvPr id="32" name="object 14"/>
          <p:cNvGrpSpPr/>
          <p:nvPr/>
        </p:nvGrpSpPr>
        <p:grpSpPr>
          <a:xfrm>
            <a:off x="7051434" y="1911095"/>
            <a:ext cx="4407535" cy="3619500"/>
            <a:chOff x="6883654" y="1911095"/>
            <a:chExt cx="4407535" cy="3619500"/>
          </a:xfrm>
        </p:grpSpPr>
        <p:sp>
          <p:nvSpPr>
            <p:cNvPr id="33" name="object 15"/>
            <p:cNvSpPr/>
            <p:nvPr/>
          </p:nvSpPr>
          <p:spPr>
            <a:xfrm>
              <a:off x="8185531" y="1911095"/>
              <a:ext cx="3105785" cy="2707640"/>
            </a:xfrm>
            <a:custGeom>
              <a:avLst/>
              <a:gdLst/>
              <a:ahLst/>
              <a:cxnLst/>
              <a:rect l="l" t="t" r="r" b="b"/>
              <a:pathLst>
                <a:path w="3105784" h="2707640">
                  <a:moveTo>
                    <a:pt x="2706370" y="2580259"/>
                  </a:moveTo>
                  <a:lnTo>
                    <a:pt x="2719451" y="2707385"/>
                  </a:lnTo>
                  <a:lnTo>
                    <a:pt x="2808631" y="2624962"/>
                  </a:lnTo>
                  <a:lnTo>
                    <a:pt x="2770886" y="2624962"/>
                  </a:lnTo>
                  <a:lnTo>
                    <a:pt x="2735326" y="2611501"/>
                  </a:lnTo>
                  <a:lnTo>
                    <a:pt x="2742042" y="2593731"/>
                  </a:lnTo>
                  <a:lnTo>
                    <a:pt x="2706370" y="2580259"/>
                  </a:lnTo>
                  <a:close/>
                </a:path>
                <a:path w="3105784" h="2707640">
                  <a:moveTo>
                    <a:pt x="2742042" y="2593731"/>
                  </a:moveTo>
                  <a:lnTo>
                    <a:pt x="2735326" y="2611501"/>
                  </a:lnTo>
                  <a:lnTo>
                    <a:pt x="2770886" y="2624962"/>
                  </a:lnTo>
                  <a:lnTo>
                    <a:pt x="2777614" y="2607166"/>
                  </a:lnTo>
                  <a:lnTo>
                    <a:pt x="2742042" y="2593731"/>
                  </a:lnTo>
                  <a:close/>
                </a:path>
                <a:path w="3105784" h="2707640">
                  <a:moveTo>
                    <a:pt x="2777614" y="2607166"/>
                  </a:moveTo>
                  <a:lnTo>
                    <a:pt x="2770886" y="2624962"/>
                  </a:lnTo>
                  <a:lnTo>
                    <a:pt x="2808631" y="2624962"/>
                  </a:lnTo>
                  <a:lnTo>
                    <a:pt x="2813304" y="2620645"/>
                  </a:lnTo>
                  <a:lnTo>
                    <a:pt x="2777614" y="2607166"/>
                  </a:lnTo>
                  <a:close/>
                </a:path>
                <a:path w="3105784" h="2707640">
                  <a:moveTo>
                    <a:pt x="3065203" y="1738807"/>
                  </a:moveTo>
                  <a:lnTo>
                    <a:pt x="2742042" y="2593731"/>
                  </a:lnTo>
                  <a:lnTo>
                    <a:pt x="2777614" y="2607166"/>
                  </a:lnTo>
                  <a:lnTo>
                    <a:pt x="3103644" y="1744852"/>
                  </a:lnTo>
                  <a:lnTo>
                    <a:pt x="3066923" y="1744852"/>
                  </a:lnTo>
                  <a:lnTo>
                    <a:pt x="3065203" y="1738807"/>
                  </a:lnTo>
                  <a:close/>
                </a:path>
                <a:path w="3105784" h="2707640">
                  <a:moveTo>
                    <a:pt x="3067430" y="1732914"/>
                  </a:moveTo>
                  <a:lnTo>
                    <a:pt x="3065203" y="1738807"/>
                  </a:lnTo>
                  <a:lnTo>
                    <a:pt x="3066923" y="1744852"/>
                  </a:lnTo>
                  <a:lnTo>
                    <a:pt x="3067430" y="1732914"/>
                  </a:lnTo>
                  <a:close/>
                </a:path>
                <a:path w="3105784" h="2707640">
                  <a:moveTo>
                    <a:pt x="3103109" y="1732914"/>
                  </a:moveTo>
                  <a:lnTo>
                    <a:pt x="3067430" y="1732914"/>
                  </a:lnTo>
                  <a:lnTo>
                    <a:pt x="3066923" y="1744852"/>
                  </a:lnTo>
                  <a:lnTo>
                    <a:pt x="3103644" y="1744852"/>
                  </a:lnTo>
                  <a:lnTo>
                    <a:pt x="3105277" y="1740534"/>
                  </a:lnTo>
                  <a:lnTo>
                    <a:pt x="3103109" y="1732914"/>
                  </a:lnTo>
                  <a:close/>
                </a:path>
                <a:path w="3105784" h="2707640">
                  <a:moveTo>
                    <a:pt x="2618864" y="30352"/>
                  </a:moveTo>
                  <a:lnTo>
                    <a:pt x="2579243" y="30352"/>
                  </a:lnTo>
                  <a:lnTo>
                    <a:pt x="2604262" y="42925"/>
                  </a:lnTo>
                  <a:lnTo>
                    <a:pt x="2584893" y="50217"/>
                  </a:lnTo>
                  <a:lnTo>
                    <a:pt x="3065203" y="1738807"/>
                  </a:lnTo>
                  <a:lnTo>
                    <a:pt x="3067430" y="1732914"/>
                  </a:lnTo>
                  <a:lnTo>
                    <a:pt x="3103109" y="1732914"/>
                  </a:lnTo>
                  <a:lnTo>
                    <a:pt x="2618864" y="30352"/>
                  </a:lnTo>
                  <a:close/>
                </a:path>
                <a:path w="3105784" h="2707640">
                  <a:moveTo>
                    <a:pt x="2610230" y="0"/>
                  </a:moveTo>
                  <a:lnTo>
                    <a:pt x="0" y="982726"/>
                  </a:lnTo>
                  <a:lnTo>
                    <a:pt x="13462" y="1018286"/>
                  </a:lnTo>
                  <a:lnTo>
                    <a:pt x="2584893" y="50217"/>
                  </a:lnTo>
                  <a:lnTo>
                    <a:pt x="2579243" y="30352"/>
                  </a:lnTo>
                  <a:lnTo>
                    <a:pt x="2618864" y="30352"/>
                  </a:lnTo>
                  <a:lnTo>
                    <a:pt x="2610230" y="0"/>
                  </a:lnTo>
                  <a:close/>
                </a:path>
                <a:path w="3105784" h="2707640">
                  <a:moveTo>
                    <a:pt x="2579243" y="30352"/>
                  </a:moveTo>
                  <a:lnTo>
                    <a:pt x="2584893" y="50217"/>
                  </a:lnTo>
                  <a:lnTo>
                    <a:pt x="2604262" y="42925"/>
                  </a:lnTo>
                  <a:lnTo>
                    <a:pt x="2579243" y="30352"/>
                  </a:lnTo>
                  <a:close/>
                </a:path>
              </a:pathLst>
            </a:custGeom>
            <a:solidFill>
              <a:srgbClr val="1F2ED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4" name="object 16"/>
            <p:cNvSpPr/>
            <p:nvPr/>
          </p:nvSpPr>
          <p:spPr>
            <a:xfrm>
              <a:off x="6883654" y="2942716"/>
              <a:ext cx="3887470" cy="2587625"/>
            </a:xfrm>
            <a:custGeom>
              <a:avLst/>
              <a:gdLst/>
              <a:ahLst/>
              <a:cxnLst/>
              <a:rect l="l" t="t" r="r" b="b"/>
              <a:pathLst>
                <a:path w="3887470" h="2587625">
                  <a:moveTo>
                    <a:pt x="2503252" y="2357605"/>
                  </a:moveTo>
                  <a:lnTo>
                    <a:pt x="2627756" y="2587498"/>
                  </a:lnTo>
                  <a:lnTo>
                    <a:pt x="2701841" y="2553716"/>
                  </a:lnTo>
                  <a:lnTo>
                    <a:pt x="2652776" y="2553716"/>
                  </a:lnTo>
                  <a:lnTo>
                    <a:pt x="2628138" y="2545334"/>
                  </a:lnTo>
                  <a:lnTo>
                    <a:pt x="2644254" y="2537988"/>
                  </a:lnTo>
                  <a:lnTo>
                    <a:pt x="2547978" y="2360295"/>
                  </a:lnTo>
                  <a:lnTo>
                    <a:pt x="2508630" y="2360295"/>
                  </a:lnTo>
                  <a:lnTo>
                    <a:pt x="2503252" y="2357605"/>
                  </a:lnTo>
                  <a:close/>
                </a:path>
                <a:path w="3887470" h="2587625">
                  <a:moveTo>
                    <a:pt x="2644254" y="2537988"/>
                  </a:moveTo>
                  <a:lnTo>
                    <a:pt x="2628138" y="2545334"/>
                  </a:lnTo>
                  <a:lnTo>
                    <a:pt x="2652776" y="2553716"/>
                  </a:lnTo>
                  <a:lnTo>
                    <a:pt x="2644254" y="2537988"/>
                  </a:lnTo>
                  <a:close/>
                </a:path>
                <a:path w="3887470" h="2587625">
                  <a:moveTo>
                    <a:pt x="3871722" y="1978533"/>
                  </a:moveTo>
                  <a:lnTo>
                    <a:pt x="2644254" y="2537988"/>
                  </a:lnTo>
                  <a:lnTo>
                    <a:pt x="2652776" y="2553716"/>
                  </a:lnTo>
                  <a:lnTo>
                    <a:pt x="2701841" y="2553716"/>
                  </a:lnTo>
                  <a:lnTo>
                    <a:pt x="3887470" y="2013077"/>
                  </a:lnTo>
                  <a:lnTo>
                    <a:pt x="3871722" y="1978533"/>
                  </a:lnTo>
                  <a:close/>
                </a:path>
                <a:path w="3887470" h="2587625">
                  <a:moveTo>
                    <a:pt x="2500376" y="2352294"/>
                  </a:moveTo>
                  <a:lnTo>
                    <a:pt x="2503252" y="2357605"/>
                  </a:lnTo>
                  <a:lnTo>
                    <a:pt x="2508630" y="2360295"/>
                  </a:lnTo>
                  <a:lnTo>
                    <a:pt x="2500376" y="2352294"/>
                  </a:lnTo>
                  <a:close/>
                </a:path>
                <a:path w="3887470" h="2587625">
                  <a:moveTo>
                    <a:pt x="2543643" y="2352294"/>
                  </a:moveTo>
                  <a:lnTo>
                    <a:pt x="2500376" y="2352294"/>
                  </a:lnTo>
                  <a:lnTo>
                    <a:pt x="2508630" y="2360295"/>
                  </a:lnTo>
                  <a:lnTo>
                    <a:pt x="2547978" y="2360295"/>
                  </a:lnTo>
                  <a:lnTo>
                    <a:pt x="2543643" y="2352294"/>
                  </a:lnTo>
                  <a:close/>
                </a:path>
                <a:path w="3887470" h="2587625">
                  <a:moveTo>
                    <a:pt x="2328398" y="2270178"/>
                  </a:moveTo>
                  <a:lnTo>
                    <a:pt x="2503252" y="2357605"/>
                  </a:lnTo>
                  <a:lnTo>
                    <a:pt x="2500376" y="2352294"/>
                  </a:lnTo>
                  <a:lnTo>
                    <a:pt x="2543643" y="2352294"/>
                  </a:lnTo>
                  <a:lnTo>
                    <a:pt x="2530982" y="2328926"/>
                  </a:lnTo>
                  <a:lnTo>
                    <a:pt x="2414396" y="2270633"/>
                  </a:lnTo>
                  <a:lnTo>
                    <a:pt x="2331212" y="2270633"/>
                  </a:lnTo>
                  <a:lnTo>
                    <a:pt x="2328398" y="2270178"/>
                  </a:lnTo>
                  <a:close/>
                </a:path>
                <a:path w="3887470" h="2587625">
                  <a:moveTo>
                    <a:pt x="2325751" y="2268855"/>
                  </a:moveTo>
                  <a:lnTo>
                    <a:pt x="2328398" y="2270178"/>
                  </a:lnTo>
                  <a:lnTo>
                    <a:pt x="2331212" y="2270633"/>
                  </a:lnTo>
                  <a:lnTo>
                    <a:pt x="2325751" y="2268855"/>
                  </a:lnTo>
                  <a:close/>
                </a:path>
                <a:path w="3887470" h="2587625">
                  <a:moveTo>
                    <a:pt x="2410840" y="2268855"/>
                  </a:moveTo>
                  <a:lnTo>
                    <a:pt x="2325751" y="2268855"/>
                  </a:lnTo>
                  <a:lnTo>
                    <a:pt x="2331212" y="2270633"/>
                  </a:lnTo>
                  <a:lnTo>
                    <a:pt x="2414396" y="2270633"/>
                  </a:lnTo>
                  <a:lnTo>
                    <a:pt x="2410840" y="2268855"/>
                  </a:lnTo>
                  <a:close/>
                </a:path>
                <a:path w="3887470" h="2587625">
                  <a:moveTo>
                    <a:pt x="1830538" y="1953387"/>
                  </a:moveTo>
                  <a:lnTo>
                    <a:pt x="1780286" y="1953387"/>
                  </a:lnTo>
                  <a:lnTo>
                    <a:pt x="1796923" y="1959864"/>
                  </a:lnTo>
                  <a:lnTo>
                    <a:pt x="1786814" y="1960993"/>
                  </a:lnTo>
                  <a:lnTo>
                    <a:pt x="1835657" y="2017903"/>
                  </a:lnTo>
                  <a:lnTo>
                    <a:pt x="2041652" y="2223897"/>
                  </a:lnTo>
                  <a:lnTo>
                    <a:pt x="2328398" y="2270178"/>
                  </a:lnTo>
                  <a:lnTo>
                    <a:pt x="2325751" y="2268855"/>
                  </a:lnTo>
                  <a:lnTo>
                    <a:pt x="2410840" y="2268855"/>
                  </a:lnTo>
                  <a:lnTo>
                    <a:pt x="2340229" y="2233549"/>
                  </a:lnTo>
                  <a:lnTo>
                    <a:pt x="2086888" y="2192655"/>
                  </a:lnTo>
                  <a:lnTo>
                    <a:pt x="2064257" y="2192655"/>
                  </a:lnTo>
                  <a:lnTo>
                    <a:pt x="2053844" y="2187321"/>
                  </a:lnTo>
                  <a:lnTo>
                    <a:pt x="2058923" y="2187321"/>
                  </a:lnTo>
                  <a:lnTo>
                    <a:pt x="1863090" y="1991487"/>
                  </a:lnTo>
                  <a:lnTo>
                    <a:pt x="1863234" y="1991487"/>
                  </a:lnTo>
                  <a:lnTo>
                    <a:pt x="1830538" y="1953387"/>
                  </a:lnTo>
                  <a:close/>
                </a:path>
                <a:path w="3887470" h="2587625">
                  <a:moveTo>
                    <a:pt x="2053844" y="2187321"/>
                  </a:moveTo>
                  <a:lnTo>
                    <a:pt x="2064257" y="2192655"/>
                  </a:lnTo>
                  <a:lnTo>
                    <a:pt x="2059901" y="2188298"/>
                  </a:lnTo>
                  <a:lnTo>
                    <a:pt x="2053844" y="2187321"/>
                  </a:lnTo>
                  <a:close/>
                </a:path>
                <a:path w="3887470" h="2587625">
                  <a:moveTo>
                    <a:pt x="2059901" y="2188298"/>
                  </a:moveTo>
                  <a:lnTo>
                    <a:pt x="2064257" y="2192655"/>
                  </a:lnTo>
                  <a:lnTo>
                    <a:pt x="2086888" y="2192655"/>
                  </a:lnTo>
                  <a:lnTo>
                    <a:pt x="2059901" y="2188298"/>
                  </a:lnTo>
                  <a:close/>
                </a:path>
                <a:path w="3887470" h="2587625">
                  <a:moveTo>
                    <a:pt x="2058923" y="2187321"/>
                  </a:moveTo>
                  <a:lnTo>
                    <a:pt x="2053844" y="2187321"/>
                  </a:lnTo>
                  <a:lnTo>
                    <a:pt x="2059901" y="2188298"/>
                  </a:lnTo>
                  <a:lnTo>
                    <a:pt x="2058923" y="2187321"/>
                  </a:lnTo>
                  <a:close/>
                </a:path>
                <a:path w="3887470" h="2587625">
                  <a:moveTo>
                    <a:pt x="1050477" y="35520"/>
                  </a:moveTo>
                  <a:lnTo>
                    <a:pt x="0" y="447294"/>
                  </a:lnTo>
                  <a:lnTo>
                    <a:pt x="223900" y="2135632"/>
                  </a:lnTo>
                  <a:lnTo>
                    <a:pt x="434167" y="2112137"/>
                  </a:lnTo>
                  <a:lnTo>
                    <a:pt x="259206" y="2112137"/>
                  </a:lnTo>
                  <a:lnTo>
                    <a:pt x="238125" y="2095754"/>
                  </a:lnTo>
                  <a:lnTo>
                    <a:pt x="256758" y="2093671"/>
                  </a:lnTo>
                  <a:lnTo>
                    <a:pt x="42445" y="477393"/>
                  </a:lnTo>
                  <a:lnTo>
                    <a:pt x="27813" y="477393"/>
                  </a:lnTo>
                  <a:lnTo>
                    <a:pt x="39750" y="457073"/>
                  </a:lnTo>
                  <a:lnTo>
                    <a:pt x="79633" y="457073"/>
                  </a:lnTo>
                  <a:lnTo>
                    <a:pt x="1064343" y="70947"/>
                  </a:lnTo>
                  <a:lnTo>
                    <a:pt x="1050477" y="35520"/>
                  </a:lnTo>
                  <a:close/>
                </a:path>
                <a:path w="3887470" h="2587625">
                  <a:moveTo>
                    <a:pt x="256758" y="2093671"/>
                  </a:moveTo>
                  <a:lnTo>
                    <a:pt x="238125" y="2095754"/>
                  </a:lnTo>
                  <a:lnTo>
                    <a:pt x="259206" y="2112137"/>
                  </a:lnTo>
                  <a:lnTo>
                    <a:pt x="256758" y="2093671"/>
                  </a:lnTo>
                  <a:close/>
                </a:path>
                <a:path w="3887470" h="2587625">
                  <a:moveTo>
                    <a:pt x="1802638" y="1920875"/>
                  </a:moveTo>
                  <a:lnTo>
                    <a:pt x="256758" y="2093671"/>
                  </a:lnTo>
                  <a:lnTo>
                    <a:pt x="259206" y="2112137"/>
                  </a:lnTo>
                  <a:lnTo>
                    <a:pt x="434167" y="2112137"/>
                  </a:lnTo>
                  <a:lnTo>
                    <a:pt x="1786814" y="1960993"/>
                  </a:lnTo>
                  <a:lnTo>
                    <a:pt x="1780286" y="1953387"/>
                  </a:lnTo>
                  <a:lnTo>
                    <a:pt x="1830538" y="1953387"/>
                  </a:lnTo>
                  <a:lnTo>
                    <a:pt x="1802638" y="1920875"/>
                  </a:lnTo>
                  <a:close/>
                </a:path>
                <a:path w="3887470" h="2587625">
                  <a:moveTo>
                    <a:pt x="1863234" y="1991487"/>
                  </a:moveTo>
                  <a:lnTo>
                    <a:pt x="1863090" y="1991487"/>
                  </a:lnTo>
                  <a:lnTo>
                    <a:pt x="1864105" y="1992503"/>
                  </a:lnTo>
                  <a:lnTo>
                    <a:pt x="1863234" y="1991487"/>
                  </a:lnTo>
                  <a:close/>
                </a:path>
                <a:path w="3887470" h="2587625">
                  <a:moveTo>
                    <a:pt x="1780286" y="1953387"/>
                  </a:moveTo>
                  <a:lnTo>
                    <a:pt x="1786814" y="1960993"/>
                  </a:lnTo>
                  <a:lnTo>
                    <a:pt x="1796923" y="1959864"/>
                  </a:lnTo>
                  <a:lnTo>
                    <a:pt x="1780286" y="1953387"/>
                  </a:lnTo>
                  <a:close/>
                </a:path>
                <a:path w="3887470" h="2587625">
                  <a:moveTo>
                    <a:pt x="39750" y="457073"/>
                  </a:moveTo>
                  <a:lnTo>
                    <a:pt x="27813" y="477393"/>
                  </a:lnTo>
                  <a:lnTo>
                    <a:pt x="41722" y="471938"/>
                  </a:lnTo>
                  <a:lnTo>
                    <a:pt x="39750" y="457073"/>
                  </a:lnTo>
                  <a:close/>
                </a:path>
                <a:path w="3887470" h="2587625">
                  <a:moveTo>
                    <a:pt x="41722" y="471938"/>
                  </a:moveTo>
                  <a:lnTo>
                    <a:pt x="27813" y="477393"/>
                  </a:lnTo>
                  <a:lnTo>
                    <a:pt x="42445" y="477393"/>
                  </a:lnTo>
                  <a:lnTo>
                    <a:pt x="41722" y="471938"/>
                  </a:lnTo>
                  <a:close/>
                </a:path>
                <a:path w="3887470" h="2587625">
                  <a:moveTo>
                    <a:pt x="79633" y="457073"/>
                  </a:moveTo>
                  <a:lnTo>
                    <a:pt x="39750" y="457073"/>
                  </a:lnTo>
                  <a:lnTo>
                    <a:pt x="41722" y="471938"/>
                  </a:lnTo>
                  <a:lnTo>
                    <a:pt x="79633" y="457073"/>
                  </a:lnTo>
                  <a:close/>
                </a:path>
                <a:path w="3887470" h="2587625">
                  <a:moveTo>
                    <a:pt x="1148473" y="28575"/>
                  </a:moveTo>
                  <a:lnTo>
                    <a:pt x="1068197" y="28575"/>
                  </a:lnTo>
                  <a:lnTo>
                    <a:pt x="1082040" y="64008"/>
                  </a:lnTo>
                  <a:lnTo>
                    <a:pt x="1064343" y="70947"/>
                  </a:lnTo>
                  <a:lnTo>
                    <a:pt x="1078229" y="106425"/>
                  </a:lnTo>
                  <a:lnTo>
                    <a:pt x="1148473" y="28575"/>
                  </a:lnTo>
                  <a:close/>
                </a:path>
                <a:path w="3887470" h="2587625">
                  <a:moveTo>
                    <a:pt x="1068197" y="28575"/>
                  </a:moveTo>
                  <a:lnTo>
                    <a:pt x="1050477" y="35520"/>
                  </a:lnTo>
                  <a:lnTo>
                    <a:pt x="1064343" y="70947"/>
                  </a:lnTo>
                  <a:lnTo>
                    <a:pt x="1082040" y="64008"/>
                  </a:lnTo>
                  <a:lnTo>
                    <a:pt x="1068197" y="28575"/>
                  </a:lnTo>
                  <a:close/>
                </a:path>
                <a:path w="3887470" h="2587625">
                  <a:moveTo>
                    <a:pt x="1036574" y="0"/>
                  </a:moveTo>
                  <a:lnTo>
                    <a:pt x="1050477" y="35520"/>
                  </a:lnTo>
                  <a:lnTo>
                    <a:pt x="1068197" y="28575"/>
                  </a:lnTo>
                  <a:lnTo>
                    <a:pt x="1148473" y="28575"/>
                  </a:lnTo>
                  <a:lnTo>
                    <a:pt x="1163827" y="11557"/>
                  </a:lnTo>
                  <a:lnTo>
                    <a:pt x="103657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pic>
        <p:nvPicPr>
          <p:cNvPr id="35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966" y="5100957"/>
            <a:ext cx="2279904" cy="1150971"/>
          </a:xfrm>
          <a:prstGeom prst="rect">
            <a:avLst/>
          </a:prstGeom>
        </p:spPr>
      </p:pic>
      <p:pic>
        <p:nvPicPr>
          <p:cNvPr id="36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659" y="3454125"/>
            <a:ext cx="2185416" cy="1229868"/>
          </a:xfrm>
          <a:prstGeom prst="rect">
            <a:avLst/>
          </a:prstGeom>
        </p:spPr>
      </p:pic>
      <p:pic>
        <p:nvPicPr>
          <p:cNvPr id="37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09382" y="3460319"/>
            <a:ext cx="2185416" cy="1229868"/>
          </a:xfrm>
          <a:prstGeom prst="rect">
            <a:avLst/>
          </a:prstGeom>
        </p:spPr>
      </p:pic>
      <p:sp>
        <p:nvSpPr>
          <p:cNvPr id="39" name="object 25">
            <a:extLst>
              <a:ext uri="{FF2B5EF4-FFF2-40B4-BE49-F238E27FC236}">
                <a16:creationId xmlns:a16="http://schemas.microsoft.com/office/drawing/2014/main" id="{767DF216-408F-2DC9-0AD2-EEB0A798A77B}"/>
              </a:ext>
            </a:extLst>
          </p:cNvPr>
          <p:cNvSpPr txBox="1"/>
          <p:nvPr/>
        </p:nvSpPr>
        <p:spPr>
          <a:xfrm>
            <a:off x="753659" y="3206936"/>
            <a:ext cx="304515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[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지하철</a:t>
            </a:r>
            <a:r>
              <a:rPr sz="1200" spc="-3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2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호선</a:t>
            </a:r>
            <a:r>
              <a:rPr sz="1200" spc="-3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교대역</a:t>
            </a:r>
            <a:r>
              <a:rPr sz="1200" spc="-3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b="1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1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번</a:t>
            </a:r>
            <a:r>
              <a:rPr sz="1200" spc="-1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출구</a:t>
            </a:r>
            <a:r>
              <a:rPr sz="1200" spc="-2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버스</a:t>
            </a:r>
            <a:r>
              <a:rPr sz="1200" spc="-25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 </a:t>
            </a:r>
            <a:r>
              <a:rPr sz="1200" spc="-20" dirty="0">
                <a:solidFill>
                  <a:schemeClr val="bg1"/>
                </a:solidFill>
                <a:latin typeface="+mj-ea"/>
                <a:ea typeface="+mj-ea"/>
                <a:cs typeface="SamsungOneKorean 400"/>
              </a:rPr>
              <a:t>승강장</a:t>
            </a:r>
            <a:r>
              <a:rPr sz="1200" b="1" spc="-20" dirty="0">
                <a:solidFill>
                  <a:schemeClr val="bg1"/>
                </a:solidFill>
                <a:latin typeface="+mj-ea"/>
                <a:ea typeface="+mj-ea"/>
                <a:cs typeface="Samsung Sharp Sans Medium"/>
              </a:rPr>
              <a:t>]</a:t>
            </a:r>
            <a:endParaRPr sz="1200" dirty="0">
              <a:solidFill>
                <a:schemeClr val="bg1"/>
              </a:solidFill>
              <a:latin typeface="+mj-ea"/>
              <a:ea typeface="+mj-ea"/>
              <a:cs typeface="Samsung Sharp Sans Medium"/>
            </a:endParaRPr>
          </a:p>
        </p:txBody>
      </p:sp>
      <p:sp>
        <p:nvSpPr>
          <p:cNvPr id="40" name="object 21">
            <a:extLst>
              <a:ext uri="{FF2B5EF4-FFF2-40B4-BE49-F238E27FC236}">
                <a16:creationId xmlns:a16="http://schemas.microsoft.com/office/drawing/2014/main" id="{3C85662D-45AD-74EF-7576-327AEED24D59}"/>
              </a:ext>
            </a:extLst>
          </p:cNvPr>
          <p:cNvSpPr txBox="1"/>
          <p:nvPr/>
        </p:nvSpPr>
        <p:spPr>
          <a:xfrm>
            <a:off x="689041" y="1637157"/>
            <a:ext cx="4807659" cy="134011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434"/>
              </a:spcBef>
              <a:buFont typeface="Samsung Sharp Sans Medium"/>
              <a:buChar char="-"/>
              <a:tabLst>
                <a:tab pos="184785" algn="l"/>
              </a:tabLst>
            </a:pPr>
            <a:r>
              <a:rPr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오전</a:t>
            </a:r>
            <a:r>
              <a:rPr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08</a:t>
            </a:r>
            <a:r>
              <a:rPr sz="11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시</a:t>
            </a:r>
            <a:r>
              <a:rPr sz="1100" spc="-4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spc="-1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~</a:t>
            </a:r>
            <a:r>
              <a:rPr sz="1100" b="1" spc="-4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1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오후</a:t>
            </a:r>
            <a:r>
              <a:rPr sz="1100" spc="-4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sz="1100" b="1" spc="-10" dirty="0" smtClean="0">
                <a:solidFill>
                  <a:schemeClr val="bg1"/>
                </a:solidFill>
                <a:latin typeface="Samsung Sharp Sans Medium"/>
                <a:cs typeface="Samsung Sharp Sans Medium"/>
              </a:rPr>
              <a:t>16</a:t>
            </a:r>
            <a:r>
              <a:rPr sz="1100" spc="-1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시</a:t>
            </a:r>
            <a:r>
              <a:rPr sz="1100" spc="-4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-25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(5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분 간격 배차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,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행사 중에는 </a:t>
            </a:r>
            <a:r>
              <a:rPr lang="ko-KR" altLang="en-US" sz="1100" spc="-25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미운영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)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184785" algn="l"/>
              </a:tabLst>
            </a:pP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    </a:t>
            </a: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• </a:t>
            </a:r>
            <a:r>
              <a:rPr lang="ko-KR" altLang="en-US" sz="1100" spc="-25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▶ </a:t>
            </a:r>
            <a:r>
              <a:rPr lang="ko-KR" altLang="en-US" sz="11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삼성금융</a:t>
            </a:r>
            <a:r>
              <a:rPr lang="ko-KR" altLang="en-US" sz="1100" spc="-5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캠퍼스</a:t>
            </a:r>
            <a:r>
              <a:rPr lang="ko-KR" altLang="en-US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(</a:t>
            </a:r>
            <a:r>
              <a:rPr lang="ko-KR" altLang="en-US"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오전 </a:t>
            </a:r>
            <a:r>
              <a:rPr lang="en-US" altLang="ko-KR" sz="1100" spc="-4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8:00~10:30 </a:t>
            </a:r>
            <a:r>
              <a:rPr lang="ko-KR" altLang="en-US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lang="en-US" altLang="ko-KR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)  </a:t>
            </a:r>
            <a:r>
              <a:rPr lang="en-US" altLang="ko-KR" sz="1100" b="1" spc="-40" dirty="0">
                <a:solidFill>
                  <a:schemeClr val="bg1"/>
                </a:solidFill>
                <a:cs typeface="Samsung Sharp Sans Medium"/>
              </a:rPr>
              <a:t>910m</a:t>
            </a:r>
            <a:r>
              <a:rPr lang="ko-KR" altLang="en-US" sz="1100" b="1" spc="-50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en-US" altLang="ko-KR" sz="1100" b="1" spc="-10" dirty="0">
                <a:solidFill>
                  <a:schemeClr val="bg1"/>
                </a:solidFill>
                <a:cs typeface="Samsung Sharp Sans Medium"/>
              </a:rPr>
              <a:t>/</a:t>
            </a:r>
            <a:r>
              <a:rPr lang="ko-KR" altLang="en-US" sz="1100" b="1" spc="-45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ko-KR" altLang="en-US"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약</a:t>
            </a:r>
            <a:r>
              <a:rPr lang="ko-KR" altLang="en-US"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b="1" dirty="0">
                <a:solidFill>
                  <a:schemeClr val="bg1"/>
                </a:solidFill>
                <a:cs typeface="Samsung Sharp Sans Medium"/>
              </a:rPr>
              <a:t>2</a:t>
            </a:r>
            <a:r>
              <a:rPr lang="ko-KR" altLang="en-US"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분</a:t>
            </a:r>
            <a:r>
              <a:rPr lang="ko-KR" altLang="en-US" sz="1100" spc="-3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소요</a:t>
            </a:r>
            <a:endParaRPr lang="en-US" altLang="ko-KR" sz="1100" spc="-25" dirty="0" smtClean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184785" algn="l"/>
              </a:tabLst>
            </a:pP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    •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삼성금융</a:t>
            </a:r>
            <a:r>
              <a:rPr lang="ko-KR" altLang="en-US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캠퍼스 ▶ </a:t>
            </a:r>
            <a:r>
              <a:rPr lang="ko-KR" altLang="en-US"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r>
              <a:rPr lang="en-US" altLang="ko-KR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(</a:t>
            </a:r>
            <a:r>
              <a:rPr lang="ko-KR" altLang="en-US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오후 </a:t>
            </a:r>
            <a:r>
              <a:rPr lang="en-US" altLang="ko-KR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13:00~16:00 </a:t>
            </a:r>
            <a:r>
              <a:rPr lang="ko-KR" altLang="en-US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운영</a:t>
            </a:r>
            <a:r>
              <a:rPr lang="en-US" altLang="ko-KR" sz="110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)</a:t>
            </a:r>
            <a:r>
              <a:rPr lang="ko-KR" altLang="en-US" sz="1100" spc="-6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b="1" spc="-45" dirty="0">
                <a:solidFill>
                  <a:schemeClr val="bg1"/>
                </a:solidFill>
                <a:cs typeface="Samsung Sharp Sans Medium"/>
              </a:rPr>
              <a:t>1.3km</a:t>
            </a:r>
            <a:r>
              <a:rPr lang="ko-KR" altLang="en-US" sz="1100" b="1" spc="-75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en-US" altLang="ko-KR" sz="1100" b="1" dirty="0">
                <a:solidFill>
                  <a:schemeClr val="bg1"/>
                </a:solidFill>
                <a:cs typeface="Samsung Sharp Sans Medium"/>
              </a:rPr>
              <a:t>/</a:t>
            </a:r>
            <a:r>
              <a:rPr lang="ko-KR" altLang="en-US" sz="1100" b="1" spc="-55" dirty="0">
                <a:solidFill>
                  <a:schemeClr val="bg1"/>
                </a:solidFill>
                <a:cs typeface="Samsung Sharp Sans Medium"/>
              </a:rPr>
              <a:t> </a:t>
            </a:r>
            <a:r>
              <a:rPr lang="ko-KR" altLang="en-US"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약</a:t>
            </a:r>
            <a:r>
              <a:rPr lang="ko-KR" altLang="en-US" sz="1100" spc="-3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b="1" dirty="0">
                <a:solidFill>
                  <a:schemeClr val="bg1"/>
                </a:solidFill>
                <a:cs typeface="Samsung Sharp Sans Medium"/>
              </a:rPr>
              <a:t>4</a:t>
            </a:r>
            <a:r>
              <a:rPr lang="ko-KR" altLang="en-US"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분</a:t>
            </a:r>
            <a:r>
              <a:rPr lang="ko-KR" altLang="en-US" sz="1100" spc="-4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소요</a:t>
            </a:r>
            <a:endParaRPr lang="en-US" altLang="ko-KR" sz="1100" spc="-25" dirty="0" smtClean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tabLst>
                <a:tab pos="184785" algn="l"/>
              </a:tabLst>
            </a:pPr>
            <a:r>
              <a:rPr lang="en-US" altLang="ko-KR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    • 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셔틀버스 </a:t>
            </a:r>
            <a:r>
              <a:rPr lang="ko-KR" altLang="en-US" sz="1100" spc="-25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미운영</a:t>
            </a:r>
            <a:r>
              <a:rPr lang="ko-KR" altLang="en-US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시간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: 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en-US" altLang="ko-KR" sz="1100" spc="-25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10:30~13:00</a:t>
            </a:r>
            <a:endParaRPr lang="ko-KR" altLang="en-US" sz="11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84785" indent="-172085">
              <a:lnSpc>
                <a:spcPct val="100000"/>
              </a:lnSpc>
              <a:spcBef>
                <a:spcPts val="430"/>
              </a:spcBef>
              <a:buFont typeface="Samsung Sharp Sans Medium"/>
              <a:buChar char="-"/>
              <a:tabLst>
                <a:tab pos="184785" algn="l"/>
                <a:tab pos="1266825" algn="l"/>
              </a:tabLst>
            </a:pPr>
            <a:r>
              <a:rPr sz="110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교대역</a:t>
            </a:r>
            <a:r>
              <a:rPr sz="1100" spc="-40" dirty="0" smtClean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1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번</a:t>
            </a:r>
            <a:r>
              <a:rPr sz="11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lang="ko-KR" altLang="en-US"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출구 ▶ </a:t>
            </a:r>
            <a:r>
              <a:rPr sz="1100" dirty="0" err="1">
                <a:solidFill>
                  <a:schemeClr val="bg1"/>
                </a:solidFill>
                <a:latin typeface="SamsungOneKorean 400"/>
                <a:cs typeface="SamsungOneKorean 400"/>
              </a:rPr>
              <a:t>정면</a:t>
            </a:r>
            <a:r>
              <a:rPr sz="11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버스</a:t>
            </a:r>
            <a:r>
              <a:rPr sz="1100" spc="-1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정류장으로</a:t>
            </a:r>
            <a:r>
              <a:rPr sz="1100" spc="-5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약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b="1" spc="-35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200m</a:t>
            </a:r>
            <a:r>
              <a:rPr sz="1100" b="1" spc="-6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 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이동</a:t>
            </a:r>
            <a:endParaRPr sz="1100" dirty="0">
              <a:solidFill>
                <a:schemeClr val="bg1"/>
              </a:solidFill>
              <a:latin typeface="SamsungOneKorean 400"/>
              <a:cs typeface="SamsungOneKorean 400"/>
            </a:endParaRPr>
          </a:p>
          <a:p>
            <a:pPr marL="184785" indent="-172085">
              <a:lnSpc>
                <a:spcPct val="100000"/>
              </a:lnSpc>
              <a:spcBef>
                <a:spcPts val="430"/>
              </a:spcBef>
              <a:buFont typeface="Samsung Sharp Sans Medium"/>
              <a:buChar char="-"/>
              <a:tabLst>
                <a:tab pos="184785" algn="l"/>
              </a:tabLst>
            </a:pP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버스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정류장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앞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버스</a:t>
            </a:r>
            <a:r>
              <a:rPr sz="11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탑승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배너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dirty="0">
                <a:solidFill>
                  <a:schemeClr val="bg1"/>
                </a:solidFill>
                <a:latin typeface="SamsungOneKorean 400"/>
                <a:cs typeface="SamsungOneKorean 400"/>
              </a:rPr>
              <a:t>확인</a:t>
            </a:r>
            <a:r>
              <a:rPr sz="1100" spc="-25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50" dirty="0">
                <a:solidFill>
                  <a:schemeClr val="bg1"/>
                </a:solidFill>
                <a:latin typeface="SamsungOneKorean 400"/>
                <a:cs typeface="SamsungOneKorean 400"/>
              </a:rPr>
              <a:t>및</a:t>
            </a:r>
            <a:r>
              <a:rPr sz="1100" spc="-10" dirty="0">
                <a:solidFill>
                  <a:schemeClr val="bg1"/>
                </a:solidFill>
                <a:latin typeface="SamsungOneKorean 400"/>
                <a:cs typeface="SamsungOneKorean 400"/>
              </a:rPr>
              <a:t> </a:t>
            </a:r>
            <a:r>
              <a:rPr sz="1100" spc="-20" dirty="0">
                <a:solidFill>
                  <a:schemeClr val="bg1"/>
                </a:solidFill>
                <a:latin typeface="SamsungOneKorean 400"/>
                <a:cs typeface="SamsungOneKorean 400"/>
              </a:rPr>
              <a:t>승</a:t>
            </a:r>
            <a:r>
              <a:rPr sz="1100" b="1" spc="-20" dirty="0">
                <a:solidFill>
                  <a:schemeClr val="bg1"/>
                </a:solidFill>
                <a:latin typeface="Samsung Sharp Sans Medium"/>
                <a:cs typeface="Samsung Sharp Sans Medium"/>
              </a:rPr>
              <a:t>/</a:t>
            </a:r>
            <a:r>
              <a:rPr sz="1100" spc="-20" dirty="0" err="1" smtClean="0">
                <a:solidFill>
                  <a:schemeClr val="bg1"/>
                </a:solidFill>
                <a:latin typeface="SamsungOneKorean 400"/>
                <a:cs typeface="SamsungOneKorean 400"/>
              </a:rPr>
              <a:t>하차</a:t>
            </a:r>
            <a:endParaRPr sz="1100" dirty="0">
              <a:solidFill>
                <a:schemeClr val="bg1"/>
              </a:solidFill>
              <a:latin typeface="SamsungOneKorean 400"/>
              <a:cs typeface="SamsungOneKorean 400"/>
            </a:endParaRPr>
          </a:p>
        </p:txBody>
      </p:sp>
    </p:spTree>
    <p:extLst>
      <p:ext uri="{BB962C8B-B14F-4D97-AF65-F5344CB8AC3E}">
        <p14:creationId xmlns:p14="http://schemas.microsoft.com/office/powerpoint/2010/main" val="289290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2A83-154E-C197-7A48-7BC87E78E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6EB754B6-B19C-DB28-7774-FF97FA0540A6}"/>
              </a:ext>
            </a:extLst>
          </p:cNvPr>
          <p:cNvSpPr txBox="1">
            <a:spLocks/>
          </p:cNvSpPr>
          <p:nvPr/>
        </p:nvSpPr>
        <p:spPr>
          <a:xfrm>
            <a:off x="342899" y="280901"/>
            <a:ext cx="9703702" cy="725160"/>
          </a:xfrm>
          <a:prstGeom prst="rect">
            <a:avLst/>
          </a:prstGeom>
        </p:spPr>
        <p:txBody>
          <a:bodyPr wrap="square"/>
          <a:lstStyle>
            <a:lvl1pPr marL="0">
              <a:defRPr kumimoji="1" sz="3600" b="1" dirty="0">
                <a:solidFill>
                  <a:schemeClr val="bg1"/>
                </a:solidFill>
                <a:latin typeface="Samsung Sharp Sans Bold" pitchFamily="2" charset="0"/>
                <a:ea typeface="맑은 고딕" panose="020B0503020000020004" pitchFamily="50" charset="-127"/>
                <a:cs typeface="Samsung Sharp Sans Bold" pitchFamily="2" charset="0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vl="0" latinLnBrk="0">
              <a:defRPr/>
            </a:pPr>
            <a:r>
              <a:rPr lang="en-US" altLang="ko-KR" kern="0" dirty="0">
                <a:solidFill>
                  <a:srgbClr val="FFFFFF"/>
                </a:solidFill>
              </a:rPr>
              <a:t>Information</a:t>
            </a:r>
            <a:endParaRPr kumimoji="1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amsung Sharp Sans Bold" pitchFamily="2" charset="0"/>
              <a:ea typeface="맑은 고딕" panose="020B0503020000020004" pitchFamily="50" charset="-127"/>
              <a:cs typeface="Samsung Sharp Sans Bold" pitchFamily="2" charset="0"/>
            </a:endParaRPr>
          </a:p>
        </p:txBody>
      </p:sp>
      <p:sp>
        <p:nvSpPr>
          <p:cNvPr id="11" name="텍스트 개체 틀 13">
            <a:extLst>
              <a:ext uri="{FF2B5EF4-FFF2-40B4-BE49-F238E27FC236}">
                <a16:creationId xmlns:a16="http://schemas.microsoft.com/office/drawing/2014/main" id="{B5988B91-AAC3-7FAE-81B2-7F3E31B62699}"/>
              </a:ext>
            </a:extLst>
          </p:cNvPr>
          <p:cNvSpPr txBox="1">
            <a:spLocks/>
          </p:cNvSpPr>
          <p:nvPr/>
        </p:nvSpPr>
        <p:spPr>
          <a:xfrm>
            <a:off x="616035" y="1129488"/>
            <a:ext cx="7877958" cy="40011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buFontTx/>
              <a:buNone/>
              <a:defRPr sz="1800">
                <a:latin typeface="+mj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ko-KR" altLang="en-US" sz="2000" kern="0" dirty="0" smtClean="0">
                <a:solidFill>
                  <a:srgbClr val="FFFFFF"/>
                </a:solidFill>
                <a:latin typeface="+mj-ea"/>
                <a:ea typeface="+mj-ea"/>
              </a:rPr>
              <a:t>주차 안내</a:t>
            </a:r>
            <a:endParaRPr lang="en-US" altLang="ko-KR" sz="2000" kern="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43" name="텍스트 개체 틀 2">
            <a:extLst>
              <a:ext uri="{FF2B5EF4-FFF2-40B4-BE49-F238E27FC236}">
                <a16:creationId xmlns:a16="http://schemas.microsoft.com/office/drawing/2014/main" id="{3C534888-7FC3-2C32-2A61-E97313F7A3BC}"/>
              </a:ext>
            </a:extLst>
          </p:cNvPr>
          <p:cNvSpPr txBox="1">
            <a:spLocks/>
          </p:cNvSpPr>
          <p:nvPr/>
        </p:nvSpPr>
        <p:spPr>
          <a:xfrm>
            <a:off x="616035" y="1653025"/>
            <a:ext cx="7390278" cy="79656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62">
              <a:defRPr>
                <a:latin typeface="+mn-lt"/>
                <a:ea typeface="+mn-ea"/>
                <a:cs typeface="+mn-cs"/>
              </a:defRPr>
            </a:lvl2pPr>
            <a:lvl3pPr marL="554524">
              <a:defRPr>
                <a:latin typeface="+mn-lt"/>
                <a:ea typeface="+mn-ea"/>
                <a:cs typeface="+mn-cs"/>
              </a:defRPr>
            </a:lvl3pPr>
            <a:lvl4pPr marL="831786">
              <a:defRPr>
                <a:latin typeface="+mn-lt"/>
                <a:ea typeface="+mn-ea"/>
                <a:cs typeface="+mn-cs"/>
              </a:defRPr>
            </a:lvl4pPr>
            <a:lvl5pPr marL="1109048">
              <a:defRPr>
                <a:latin typeface="+mn-lt"/>
                <a:ea typeface="+mn-ea"/>
                <a:cs typeface="+mn-cs"/>
              </a:defRPr>
            </a:lvl5pPr>
            <a:lvl6pPr marL="1386310">
              <a:defRPr>
                <a:latin typeface="+mn-lt"/>
                <a:ea typeface="+mn-ea"/>
                <a:cs typeface="+mn-cs"/>
              </a:defRPr>
            </a:lvl6pPr>
            <a:lvl7pPr marL="1663570">
              <a:defRPr>
                <a:latin typeface="+mn-lt"/>
                <a:ea typeface="+mn-ea"/>
                <a:cs typeface="+mn-cs"/>
              </a:defRPr>
            </a:lvl7pPr>
            <a:lvl8pPr marL="1940834">
              <a:defRPr>
                <a:latin typeface="+mn-lt"/>
                <a:ea typeface="+mn-ea"/>
                <a:cs typeface="+mn-cs"/>
              </a:defRPr>
            </a:lvl8pPr>
            <a:lvl9pPr marL="2218095">
              <a:defRPr>
                <a:latin typeface="+mn-lt"/>
                <a:ea typeface="+mn-ea"/>
                <a:cs typeface="+mn-cs"/>
              </a:defRPr>
            </a:lvl9pPr>
          </a:lstStyle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>
                <a:solidFill>
                  <a:srgbClr val="FFFFFF"/>
                </a:solidFill>
                <a:latin typeface="Samsung Sharp Sans Regular"/>
                <a:ea typeface="SamsungOneKoreanOTF 400"/>
                <a:cs typeface="Samsung Sharp Sans Regular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사전등록이 필요하여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,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삼성 담당자가 사전에 차량번호 등 정보 취합하여 일괄 등록 예정입니다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. </a:t>
            </a:r>
            <a:endParaRPr lang="en-US" altLang="ko-KR" sz="1400" dirty="0">
              <a:solidFill>
                <a:srgbClr val="FFFFFF"/>
              </a:solidFill>
              <a:latin typeface="+mn-ea"/>
              <a:cs typeface="Samsung Sharp Sans Regular"/>
            </a:endParaRPr>
          </a:p>
          <a:p>
            <a:pPr marL="7701" marR="125144" defTabSz="554478">
              <a:lnSpc>
                <a:spcPct val="150000"/>
              </a:lnSpc>
              <a:defRPr/>
            </a:pP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-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주차장은 세션이 진행되는 곳과 동일한 건물에 위치해 있으며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, </a:t>
            </a:r>
            <a:r>
              <a:rPr lang="ko-KR" altLang="en-US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건물 우측에 주차장 입구가 있습니다</a:t>
            </a:r>
            <a:r>
              <a:rPr lang="en-US" altLang="ko-KR" sz="1400" dirty="0" smtClean="0">
                <a:solidFill>
                  <a:srgbClr val="FFFFFF"/>
                </a:solidFill>
                <a:latin typeface="+mn-ea"/>
                <a:cs typeface="Samsung Sharp Sans Regular"/>
              </a:rPr>
              <a:t>. </a:t>
            </a:r>
            <a:endParaRPr lang="en-US" altLang="ko-KR" sz="1000" dirty="0">
              <a:solidFill>
                <a:srgbClr val="FFFFFF"/>
              </a:solidFill>
              <a:latin typeface="+mn-ea"/>
              <a:cs typeface="Samsung Sharp Sans Regular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33" y="2827483"/>
            <a:ext cx="4887713" cy="3195812"/>
          </a:xfrm>
          <a:prstGeom prst="rect">
            <a:avLst/>
          </a:prstGeom>
        </p:spPr>
      </p:pic>
      <p:sp>
        <p:nvSpPr>
          <p:cNvPr id="44" name="object 8"/>
          <p:cNvSpPr/>
          <p:nvPr/>
        </p:nvSpPr>
        <p:spPr>
          <a:xfrm>
            <a:off x="3950502" y="5684659"/>
            <a:ext cx="1059180" cy="215265"/>
          </a:xfrm>
          <a:custGeom>
            <a:avLst/>
            <a:gdLst/>
            <a:ahLst/>
            <a:cxnLst/>
            <a:rect l="l" t="t" r="r" b="b"/>
            <a:pathLst>
              <a:path w="1059179" h="215264">
                <a:moveTo>
                  <a:pt x="1059180" y="0"/>
                </a:moveTo>
                <a:lnTo>
                  <a:pt x="0" y="0"/>
                </a:lnTo>
                <a:lnTo>
                  <a:pt x="0" y="214884"/>
                </a:lnTo>
                <a:lnTo>
                  <a:pt x="1059180" y="214884"/>
                </a:lnTo>
                <a:lnTo>
                  <a:pt x="10591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ctr"/>
            <a:r>
              <a:rPr lang="ko-KR" altLang="en-US" sz="1050" dirty="0" smtClean="0">
                <a:solidFill>
                  <a:schemeClr val="bg1"/>
                </a:solidFill>
              </a:rPr>
              <a:t>주차장 입구</a:t>
            </a:r>
            <a:endParaRPr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68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samsung_color">
      <a:dk1>
        <a:srgbClr val="202020"/>
      </a:dk1>
      <a:lt1>
        <a:sysClr val="window" lastClr="FFFFFF"/>
      </a:lt1>
      <a:dk2>
        <a:srgbClr val="2138E3"/>
      </a:dk2>
      <a:lt2>
        <a:srgbClr val="F2F2F2"/>
      </a:lt2>
      <a:accent1>
        <a:srgbClr val="0077C8"/>
      </a:accent1>
      <a:accent2>
        <a:srgbClr val="00B3E3"/>
      </a:accent2>
      <a:accent3>
        <a:srgbClr val="00C3B2"/>
      </a:accent3>
      <a:accent4>
        <a:srgbClr val="97D653"/>
      </a:accent4>
      <a:accent5>
        <a:srgbClr val="FFB546"/>
      </a:accent5>
      <a:accent6>
        <a:srgbClr val="FF4337"/>
      </a:accent6>
      <a:hlink>
        <a:srgbClr val="FFFFFF"/>
      </a:hlink>
      <a:folHlink>
        <a:srgbClr val="F2F2F2"/>
      </a:folHlink>
    </a:clrScheme>
    <a:fontScheme name="사용자 지정 5">
      <a:majorFont>
        <a:latin typeface="Samsung Sharp Sans Bold"/>
        <a:ea typeface="SamsungOneKorean 700"/>
        <a:cs typeface=""/>
      </a:majorFont>
      <a:minorFont>
        <a:latin typeface="Samsung Sharp Sans Medium"/>
        <a:ea typeface="SamsungOneKorean 40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2230</TotalTime>
  <Words>849</Words>
  <Application>Microsoft Office PowerPoint</Application>
  <PresentationFormat>와이드스크린</PresentationFormat>
  <Paragraphs>173</Paragraphs>
  <Slides>15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9" baseType="lpstr">
      <vt:lpstr>SamsungOneKorean 300</vt:lpstr>
      <vt:lpstr>SamsungOneKorean 400</vt:lpstr>
      <vt:lpstr>SamsungOneKorean 600</vt:lpstr>
      <vt:lpstr>SamsungOneKorean 700</vt:lpstr>
      <vt:lpstr>SamsungOneKoreanOTF 400</vt:lpstr>
      <vt:lpstr>맑은 고딕</vt:lpstr>
      <vt:lpstr>삼성긴고딕 Regular</vt:lpstr>
      <vt:lpstr>Arial</vt:lpstr>
      <vt:lpstr>Cambria Math</vt:lpstr>
      <vt:lpstr>Samsung Sharp Sans Bold</vt:lpstr>
      <vt:lpstr>Samsung Sharp Sans Medium</vt:lpstr>
      <vt:lpstr>Samsung Sharp Sans Regular</vt:lpstr>
      <vt:lpstr>SamsungOne 800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HBM Tech Seminar</dc:title>
  <dc:creator>고아름/Ahreum Co</dc:creator>
  <cp:lastModifiedBy>Windows 사용자</cp:lastModifiedBy>
  <cp:revision>158</cp:revision>
  <dcterms:created xsi:type="dcterms:W3CDTF">2024-10-02T04:29:00Z</dcterms:created>
  <dcterms:modified xsi:type="dcterms:W3CDTF">2025-06-26T06:43:25Z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