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674" r:id="rId2"/>
    <p:sldId id="4675" r:id="rId3"/>
    <p:sldId id="4676" r:id="rId4"/>
    <p:sldId id="4678" r:id="rId5"/>
    <p:sldId id="4677" r:id="rId6"/>
    <p:sldId id="4679" r:id="rId7"/>
    <p:sldId id="4680" r:id="rId8"/>
    <p:sldId id="4682" r:id="rId9"/>
    <p:sldId id="4671" r:id="rId10"/>
    <p:sldId id="4672" r:id="rId11"/>
    <p:sldId id="4673" r:id="rId12"/>
    <p:sldId id="4241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ri Bae" initials="YB" lastIdx="3" clrIdx="0">
    <p:extLst>
      <p:ext uri="{19B8F6BF-5375-455C-9EA6-DF929625EA0E}">
        <p15:presenceInfo xmlns:p15="http://schemas.microsoft.com/office/powerpoint/2012/main" userId="S-1-5-21-191130273-305881739-1540833222-94951" providerId="AD"/>
      </p:ext>
    </p:extLst>
  </p:cmAuthor>
  <p:cmAuthor id="2" name="Windows 사용자" initials="W사" lastIdx="6" clrIdx="1">
    <p:extLst>
      <p:ext uri="{19B8F6BF-5375-455C-9EA6-DF929625EA0E}">
        <p15:presenceInfo xmlns:p15="http://schemas.microsoft.com/office/powerpoint/2012/main" userId="Windows 사용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3FF"/>
    <a:srgbClr val="030617"/>
    <a:srgbClr val="03030F"/>
    <a:srgbClr val="030517"/>
    <a:srgbClr val="000000"/>
    <a:srgbClr val="E6E6E6"/>
    <a:srgbClr val="202020"/>
    <a:srgbClr val="091047"/>
    <a:srgbClr val="42FFEF"/>
    <a:srgbClr val="0A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F30EA721-279E-D836-0830-5C9649740C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AA3DD56-BB0D-6FE8-A12E-8431458E90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B1CEF-24B8-40E6-9C97-643F8D76F16F}" type="datetimeFigureOut">
              <a:rPr lang="ko-KR" altLang="en-US" smtClean="0"/>
              <a:t>2025-05-19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1F64393-79EB-916E-445C-C424BE6D91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D73B8C7-C5C7-6090-C1F2-4CE6EEE12A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DF1CE-6A90-487C-B866-DEA2908D27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3492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FA985-AC96-4785-B490-2D8E5DEC6EB8}" type="datetimeFigureOut">
              <a:rPr lang="ko-KR" altLang="en-US" smtClean="0"/>
              <a:t>2025-05-19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917B2-27A7-4296-8A3B-FDF55435F6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86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_Eng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스크린샷, 그래픽, 다채로움, 블루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C4473E6-42B8-2252-D454-71CAD695F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제목 1"/>
          <p:cNvSpPr>
            <a:spLocks noGrp="1"/>
          </p:cNvSpPr>
          <p:nvPr>
            <p:ph type="title" hasCustomPrompt="1"/>
          </p:nvPr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+mj-lt"/>
                <a:cs typeface="Samsung Sharp Sans Bold" pitchFamily="2" charset="0"/>
              </a:defRPr>
            </a:lvl1pPr>
          </a:lstStyle>
          <a:p>
            <a:r>
              <a:rPr lang="en-US" altLang="ko-KR" dirty="0" err="1"/>
              <a:t>Eng_Title</a:t>
            </a:r>
            <a:r>
              <a:rPr lang="en-US" altLang="ko-KR" dirty="0"/>
              <a:t> 54pt</a:t>
            </a:r>
            <a:endParaRPr lang="ko-KR" altLang="en-US" dirty="0"/>
          </a:p>
        </p:txBody>
      </p:sp>
      <p:pic>
        <p:nvPicPr>
          <p:cNvPr id="3" name="그림 2" descr="텍스트, 바퀴, 기어, 클립아트이(가) 표시된 사진&#10;&#10;자동 생성된 설명">
            <a:extLst>
              <a:ext uri="{FF2B5EF4-FFF2-40B4-BE49-F238E27FC236}">
                <a16:creationId xmlns:a16="http://schemas.microsoft.com/office/drawing/2014/main" id="{8A934309-471D-7CDF-5578-A46EB0963B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8865" y="223706"/>
            <a:ext cx="1223591" cy="1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5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14665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Black] K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3906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0"/>
            <a:ext cx="12192000" cy="6893905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8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4469" y="268202"/>
            <a:ext cx="1333921" cy="205624"/>
          </a:xfrm>
          <a:prstGeom prst="rect">
            <a:avLst/>
          </a:prstGeom>
        </p:spPr>
      </p:pic>
      <p:sp>
        <p:nvSpPr>
          <p:cNvPr id="10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312" y="6494087"/>
            <a:ext cx="40699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68851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Black] S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3905"/>
          </a:xfrm>
          <a:prstGeom prst="rect">
            <a:avLst/>
          </a:prstGeom>
        </p:spPr>
      </p:pic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312" y="6494087"/>
            <a:ext cx="40699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4469" y="268202"/>
            <a:ext cx="1333921" cy="2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03B5713-62A3-469D-A8F6-E96650DFC40E}" type="datetimeFigureOut">
              <a:rPr lang="ko-KR" altLang="en-US" smtClean="0"/>
              <a:pPr/>
              <a:t>2025-05-19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EFB19D1-2FD6-4A40-848A-54152A46585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588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8" r:id="rId2"/>
    <p:sldLayoutId id="2147483679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amsungfoundryevent.atlassian.net/servicedesk/customer/portals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4">
            <a:extLst>
              <a:ext uri="{FF2B5EF4-FFF2-40B4-BE49-F238E27FC236}">
                <a16:creationId xmlns:a16="http://schemas.microsoft.com/office/drawing/2014/main" id="{625719C6-83EB-924C-2B62-B9920B3EEFCC}"/>
              </a:ext>
            </a:extLst>
          </p:cNvPr>
          <p:cNvSpPr txBox="1">
            <a:spLocks/>
          </p:cNvSpPr>
          <p:nvPr/>
        </p:nvSpPr>
        <p:spPr>
          <a:xfrm>
            <a:off x="263764" y="3227387"/>
            <a:ext cx="11166643" cy="426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>
                <a:solidFill>
                  <a:schemeClr val="bg2">
                    <a:lumMod val="75000"/>
                  </a:schemeClr>
                </a:solidFill>
              </a:rPr>
              <a:t>EXHIBITION KIT</a:t>
            </a:r>
          </a:p>
        </p:txBody>
      </p:sp>
      <p:sp>
        <p:nvSpPr>
          <p:cNvPr id="7" name="제목 3">
            <a:extLst>
              <a:ext uri="{FF2B5EF4-FFF2-40B4-BE49-F238E27FC236}">
                <a16:creationId xmlns:a16="http://schemas.microsoft.com/office/drawing/2014/main" id="{1F0CAD0D-993E-2C93-9400-069A07DE85D1}"/>
              </a:ext>
            </a:extLst>
          </p:cNvPr>
          <p:cNvSpPr txBox="1">
            <a:spLocks/>
          </p:cNvSpPr>
          <p:nvPr/>
        </p:nvSpPr>
        <p:spPr>
          <a:xfrm>
            <a:off x="263764" y="2426910"/>
            <a:ext cx="11166643" cy="70500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1"/>
                </a:solidFill>
              </a:rPr>
              <a:t>SAFE</a:t>
            </a:r>
            <a:r>
              <a:rPr lang="ko-KR" altLang="en-US" sz="4800" dirty="0">
                <a:solidFill>
                  <a:schemeClr val="bg1"/>
                </a:solidFill>
              </a:rPr>
              <a:t>™</a:t>
            </a:r>
            <a:r>
              <a:rPr lang="en-US" altLang="ko-KR" sz="4800" dirty="0">
                <a:solidFill>
                  <a:schemeClr val="bg1"/>
                </a:solidFill>
              </a:rPr>
              <a:t> Forum 2025 U.S.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Event Information</a:t>
            </a:r>
          </a:p>
        </p:txBody>
      </p:sp>
      <p:sp>
        <p:nvSpPr>
          <p:cNvPr id="56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3" y="1112710"/>
            <a:ext cx="429872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FAQ</a:t>
            </a:r>
          </a:p>
        </p:txBody>
      </p:sp>
      <p:sp>
        <p:nvSpPr>
          <p:cNvPr id="57" name="object 2">
            <a:extLst>
              <a:ext uri="{FF2B5EF4-FFF2-40B4-BE49-F238E27FC236}">
                <a16:creationId xmlns:a16="http://schemas.microsoft.com/office/drawing/2014/main" id="{74138D9E-5DC6-98C7-DA31-BB1C79A934C2}"/>
              </a:ext>
            </a:extLst>
          </p:cNvPr>
          <p:cNvSpPr txBox="1"/>
          <p:nvPr/>
        </p:nvSpPr>
        <p:spPr>
          <a:xfrm>
            <a:off x="609600" y="1695689"/>
            <a:ext cx="11216640" cy="222216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2764" marR="125144" defTabSz="554478">
              <a:lnSpc>
                <a:spcPct val="100600"/>
              </a:lnSpc>
              <a:defRPr/>
            </a:pPr>
            <a:r>
              <a:rPr lang="en-US" sz="150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Q : Parking availability </a:t>
            </a: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         Available.</a:t>
            </a:r>
          </a:p>
          <a:p>
            <a:pPr marL="122764" marR="125144" defTabSz="554478">
              <a:lnSpc>
                <a:spcPct val="100600"/>
              </a:lnSpc>
              <a:defRPr/>
            </a:pPr>
            <a:endParaRPr lang="en-US" sz="1500" dirty="0">
              <a:solidFill>
                <a:srgbClr val="FFFFFF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sz="150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Q : Wireless Internet availability</a:t>
            </a: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         </a:t>
            </a:r>
            <a:r>
              <a:rPr lang="en-US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Available. But public Wi-Fi may be slow, a portable hotspot is recommended.</a:t>
            </a:r>
          </a:p>
          <a:p>
            <a:pPr marL="122764" marR="125144" defTabSz="554478">
              <a:lnSpc>
                <a:spcPct val="100600"/>
              </a:lnSpc>
              <a:defRPr/>
            </a:pPr>
            <a:endParaRPr lang="en-US" sz="1050" dirty="0">
              <a:solidFill>
                <a:srgbClr val="FFFFFF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50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Q : Can I accompany my colleagues? </a:t>
            </a: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        The booth must remain occupied by at least one member of your team at all times from 10:00am – 5:20pm. </a:t>
            </a:r>
            <a:endParaRPr lang="en-US" sz="1050" dirty="0">
              <a:solidFill>
                <a:srgbClr val="FFFFFF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endParaRPr lang="en-US" sz="1500" dirty="0">
              <a:solidFill>
                <a:srgbClr val="FFFFFF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sz="150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Q : Can I select the booth position? </a:t>
            </a: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         Sorry, the booth will be positioned in advance. </a:t>
            </a:r>
          </a:p>
        </p:txBody>
      </p:sp>
    </p:spTree>
    <p:extLst>
      <p:ext uri="{BB962C8B-B14F-4D97-AF65-F5344CB8AC3E}">
        <p14:creationId xmlns:p14="http://schemas.microsoft.com/office/powerpoint/2010/main" val="357808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Event Information</a:t>
            </a:r>
          </a:p>
        </p:txBody>
      </p:sp>
      <p:sp>
        <p:nvSpPr>
          <p:cNvPr id="9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3" y="1112710"/>
            <a:ext cx="429872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Contact Info</a:t>
            </a:r>
          </a:p>
        </p:txBody>
      </p:sp>
      <p:sp>
        <p:nvSpPr>
          <p:cNvPr id="10" name="내용 개체 틀 7">
            <a:extLst>
              <a:ext uri="{FF2B5EF4-FFF2-40B4-BE49-F238E27FC236}">
                <a16:creationId xmlns:a16="http://schemas.microsoft.com/office/drawing/2014/main" id="{8BC77F5F-DACE-DE4D-EC55-E266CD55A05B}"/>
              </a:ext>
            </a:extLst>
          </p:cNvPr>
          <p:cNvSpPr txBox="1">
            <a:spLocks/>
          </p:cNvSpPr>
          <p:nvPr/>
        </p:nvSpPr>
        <p:spPr>
          <a:xfrm>
            <a:off x="641203" y="3246017"/>
            <a:ext cx="10515600" cy="290977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ko-KR" sz="1500" dirty="0" err="1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Taeil</a:t>
            </a:r>
            <a:r>
              <a:rPr lang="en-US" altLang="ko-KR" sz="150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 Kim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ti1207.kim@samsung.com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ko-KR" sz="1050" dirty="0">
              <a:solidFill>
                <a:srgbClr val="FFFFFF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ko-KR" sz="150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Hanna Yang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hanna.yang@samsung.com</a:t>
            </a:r>
            <a:endParaRPr lang="en-US" altLang="ko-KR" sz="1050" dirty="0">
              <a:solidFill>
                <a:srgbClr val="FFFFFF"/>
              </a:solidFill>
              <a:latin typeface="Samsung Sharp Sans Bold" pitchFamily="2" charset="0"/>
              <a:ea typeface="SamsungOneKoreanOTF 400" panose="020B0503030303020204" pitchFamily="34" charset="-127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ko-KR" sz="1500" dirty="0">
              <a:solidFill>
                <a:srgbClr val="FFFFFF"/>
              </a:solidFill>
              <a:ea typeface="Samsung Sharp Sans Medium" pitchFamily="2" charset="0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ko-KR" sz="150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Don Kim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 smtClean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eastsky.kim@samsung.com</a:t>
            </a:r>
          </a:p>
          <a:p>
            <a:pPr marL="0" indent="0">
              <a:lnSpc>
                <a:spcPct val="70000"/>
              </a:lnSpc>
              <a:buNone/>
            </a:pPr>
            <a:endParaRPr lang="en-US" altLang="ko-KR" sz="1050" dirty="0">
              <a:solidFill>
                <a:srgbClr val="FFFFFF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50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Lydia </a:t>
            </a:r>
            <a:r>
              <a:rPr lang="en-US" altLang="ko-KR" sz="1500" dirty="0" smtClean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Chung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lydia.chung@samsung.com</a:t>
            </a:r>
          </a:p>
        </p:txBody>
      </p:sp>
    </p:spTree>
    <p:extLst>
      <p:ext uri="{BB962C8B-B14F-4D97-AF65-F5344CB8AC3E}">
        <p14:creationId xmlns:p14="http://schemas.microsoft.com/office/powerpoint/2010/main" val="386790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Thank You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5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5">
            <a:extLst>
              <a:ext uri="{FF2B5EF4-FFF2-40B4-BE49-F238E27FC236}">
                <a16:creationId xmlns:a16="http://schemas.microsoft.com/office/drawing/2014/main" id="{4027CA66-2F1E-7E27-CA5D-BC5EA6F0451B}"/>
              </a:ext>
            </a:extLst>
          </p:cNvPr>
          <p:cNvSpPr txBox="1">
            <a:spLocks/>
          </p:cNvSpPr>
          <p:nvPr/>
        </p:nvSpPr>
        <p:spPr>
          <a:xfrm>
            <a:off x="457428" y="1774146"/>
            <a:ext cx="3422650" cy="3438525"/>
          </a:xfrm>
          <a:prstGeom prst="rect">
            <a:avLst/>
          </a:prstGeom>
        </p:spPr>
        <p:txBody>
          <a:bodyPr anchor="ctr"/>
          <a:lstStyle>
            <a:lvl1pPr marL="0">
              <a:defRPr sz="4800">
                <a:latin typeface="+mn-lt"/>
                <a:ea typeface="+mn-ea"/>
                <a:cs typeface="+mn-cs"/>
              </a:defRPr>
            </a:lvl1pPr>
            <a:lvl2pPr marL="277262">
              <a:defRPr sz="4800">
                <a:latin typeface="+mn-lt"/>
                <a:ea typeface="+mn-ea"/>
                <a:cs typeface="+mn-cs"/>
              </a:defRPr>
            </a:lvl2pPr>
            <a:lvl3pPr marL="554524">
              <a:defRPr sz="4800">
                <a:latin typeface="+mn-lt"/>
                <a:ea typeface="+mn-ea"/>
                <a:cs typeface="+mn-cs"/>
              </a:defRPr>
            </a:lvl3pPr>
            <a:lvl4pPr marL="831786">
              <a:defRPr sz="4800">
                <a:latin typeface="+mn-lt"/>
                <a:ea typeface="+mn-ea"/>
                <a:cs typeface="+mn-cs"/>
              </a:defRPr>
            </a:lvl4pPr>
            <a:lvl5pPr marL="1109048">
              <a:defRPr sz="4800"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/>
                <a:ea typeface="맑은 고딕"/>
                <a:cs typeface="+mn-cs"/>
              </a:rPr>
              <a:t>Contents</a:t>
            </a:r>
            <a:endParaRPr kumimoji="0" lang="ko-KR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/>
              <a:ea typeface="맑은 고딕"/>
              <a:cs typeface="+mn-cs"/>
            </a:endParaRPr>
          </a:p>
        </p:txBody>
      </p:sp>
      <p:sp>
        <p:nvSpPr>
          <p:cNvPr id="9" name="텍스트 개체 틀 7">
            <a:extLst>
              <a:ext uri="{FF2B5EF4-FFF2-40B4-BE49-F238E27FC236}">
                <a16:creationId xmlns:a16="http://schemas.microsoft.com/office/drawing/2014/main" id="{78E23A99-9FEE-78C1-B5D1-D985FBE087BE}"/>
              </a:ext>
            </a:extLst>
          </p:cNvPr>
          <p:cNvSpPr txBox="1">
            <a:spLocks/>
          </p:cNvSpPr>
          <p:nvPr/>
        </p:nvSpPr>
        <p:spPr>
          <a:xfrm>
            <a:off x="4526542" y="1570182"/>
            <a:ext cx="6080498" cy="3837569"/>
          </a:xfrm>
          <a:prstGeom prst="rect">
            <a:avLst/>
          </a:prstGeom>
        </p:spPr>
        <p:txBody>
          <a:bodyPr lIns="0" tIns="0" rIns="0" bIns="0" anchor="ctr"/>
          <a:lstStyle>
            <a:lvl1pPr marL="527050" marR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 sz="2800" b="1" i="0" baseline="0">
                <a:solidFill>
                  <a:schemeClr val="bg1"/>
                </a:solidFill>
                <a:latin typeface="+mn-lt"/>
                <a:ea typeface="+mj-ea"/>
                <a:cs typeface="Samsung Sharp Sans Bold" pitchFamily="2" charset="0"/>
              </a:defRPr>
            </a:lvl1pPr>
            <a:lvl2pPr marL="803275" marR="0" indent="-442913" defTabSz="91440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 i="0" baseline="0">
                <a:solidFill>
                  <a:schemeClr val="bg1"/>
                </a:solidFill>
                <a:latin typeface="+mn-lt"/>
                <a:ea typeface="+mj-ea"/>
                <a:cs typeface="Samsung Sharp Sans Bold" pitchFamily="2" charset="0"/>
              </a:defRPr>
            </a:lvl2pPr>
            <a:lvl3pPr marL="355600" indent="-342900">
              <a:lnSpc>
                <a:spcPts val="3200"/>
              </a:lnSpc>
              <a:buFont typeface="+mj-lt"/>
              <a:buAutoNum type="arabicPeriod"/>
              <a:tabLst/>
              <a:defRPr sz="1500" b="1" i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3pPr>
            <a:lvl4pPr marL="623888" indent="-611188">
              <a:lnSpc>
                <a:spcPts val="3200"/>
              </a:lnSpc>
              <a:buFont typeface="+mj-lt"/>
              <a:buAutoNum type="arabicPeriod"/>
              <a:tabLst/>
              <a:defRPr sz="1500" b="1" i="0">
                <a:solidFill>
                  <a:schemeClr val="tx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4pPr>
            <a:lvl5pPr marL="623888" indent="-611188">
              <a:lnSpc>
                <a:spcPts val="3200"/>
              </a:lnSpc>
              <a:buFont typeface="+mj-lt"/>
              <a:buAutoNum type="arabicPeriod"/>
              <a:tabLst/>
              <a:defRPr sz="1500" b="1" i="0">
                <a:solidFill>
                  <a:schemeClr val="tx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527050" marR="0" lvl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/>
                <a:ea typeface="맑은 고딕"/>
                <a:cs typeface="Samsung Sharp Sans Bold" pitchFamily="2" charset="0"/>
              </a:rPr>
              <a:t>Overview</a:t>
            </a:r>
          </a:p>
          <a:p>
            <a:pPr marL="527050" marR="0" lvl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/>
                <a:ea typeface="맑은 고딕"/>
                <a:cs typeface="Samsung Sharp Sans Bold" pitchFamily="2" charset="0"/>
              </a:rPr>
              <a:t>Event Information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/>
              <a:ea typeface="Samsung Sharp Sans Medium" pitchFamily="2" charset="0"/>
              <a:cs typeface="Samsung Sharp Sans Medium" pitchFamily="2" charset="0"/>
            </a:endParaRP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Agenda</a:t>
            </a: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Requirement Deadline</a:t>
            </a: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Set Up &amp; Preparation Time</a:t>
            </a: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1500" kern="0" noProof="0" dirty="0">
                <a:solidFill>
                  <a:srgbClr val="FFFFFF"/>
                </a:solidFill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Floorplan &amp; Registration</a:t>
            </a:r>
            <a:endParaRPr kumimoji="0" lang="en-US" altLang="ko-KR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Medium" pitchFamily="2" charset="0"/>
              <a:ea typeface="Samsung Sharp Sans Medium" pitchFamily="2" charset="0"/>
              <a:cs typeface="Samsung Sharp Sans Medium" pitchFamily="2" charset="0"/>
            </a:endParaRP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Booth Details</a:t>
            </a: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FAQ </a:t>
            </a: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1500" kern="0" noProof="0" dirty="0">
                <a:solidFill>
                  <a:srgbClr val="FFFFFF"/>
                </a:solidFill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Contact Info</a:t>
            </a:r>
            <a:endParaRPr kumimoji="0" lang="en-US" altLang="ko-KR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Medium" pitchFamily="2" charset="0"/>
              <a:ea typeface="Samsung Sharp Sans Medium" pitchFamily="2" charset="0"/>
              <a:cs typeface="Samsung Sharp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7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OVERVIEW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OVERVIEW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5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SAFE</a:t>
            </a:r>
            <a:r>
              <a:rPr lang="ko-KR" altLang="en-US" sz="2000" kern="0" dirty="0">
                <a:solidFill>
                  <a:srgbClr val="FFFFFF"/>
                </a:solidFill>
                <a:ea typeface="맑은 고딕"/>
              </a:rPr>
              <a:t>™</a:t>
            </a:r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 Forum 2025 U.S.</a:t>
            </a:r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3C534888-7FC3-2C32-2A61-E97313F7A3BC}"/>
              </a:ext>
            </a:extLst>
          </p:cNvPr>
          <p:cNvSpPr txBox="1">
            <a:spLocks/>
          </p:cNvSpPr>
          <p:nvPr/>
        </p:nvSpPr>
        <p:spPr>
          <a:xfrm>
            <a:off x="641202" y="1438546"/>
            <a:ext cx="7390278" cy="122845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- Date :       June 3, </a:t>
            </a:r>
            <a:r>
              <a:rPr lang="en-US" altLang="ko-KR" sz="1400" dirty="0">
                <a:solidFill>
                  <a:schemeClr val="bg1"/>
                </a:solidFill>
                <a:latin typeface="Samsung Sharp Sans Regular"/>
                <a:ea typeface="SamsungOneKoreanOTF 400"/>
                <a:cs typeface="Samsung Sharp Sans Regular"/>
              </a:rPr>
              <a:t>2025 (10:00 - 5:20 PM)</a:t>
            </a: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- Venue :    Samsung Semiconductor US Campus, San Jose</a:t>
            </a: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20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                          (3655 N. First St., San Jose, CA 95134)</a:t>
            </a: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- Contact: info@samsungfoundryevent.com</a:t>
            </a:r>
            <a:endParaRPr lang="en-US" altLang="ko-KR" sz="1000" dirty="0">
              <a:solidFill>
                <a:srgbClr val="FFFFFF"/>
              </a:solidFill>
              <a:latin typeface="Samsung Sharp Sans Regular"/>
              <a:ea typeface="SamsungOneKoreanOTF 400"/>
              <a:cs typeface="Samsung Sharp Sans Regular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8" t="8228" r="-64" b="-974"/>
          <a:stretch/>
        </p:blipFill>
        <p:spPr>
          <a:xfrm>
            <a:off x="641202" y="3089792"/>
            <a:ext cx="5806420" cy="34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7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Event Information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1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8C2674CB-70DD-E3D9-A81D-4D7EC5517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051430"/>
              </p:ext>
            </p:extLst>
          </p:nvPr>
        </p:nvGraphicFramePr>
        <p:xfrm>
          <a:off x="964592" y="2295655"/>
          <a:ext cx="10245602" cy="3172759"/>
        </p:xfrm>
        <a:graphic>
          <a:graphicData uri="http://schemas.openxmlformats.org/drawingml/2006/table">
            <a:tbl>
              <a:tblPr firstRow="1" bandRow="1"/>
              <a:tblGrid>
                <a:gridCol w="1921110">
                  <a:extLst>
                    <a:ext uri="{9D8B030D-6E8A-4147-A177-3AD203B41FA5}">
                      <a16:colId xmlns:a16="http://schemas.microsoft.com/office/drawing/2014/main" val="3311274988"/>
                    </a:ext>
                  </a:extLst>
                </a:gridCol>
                <a:gridCol w="707366">
                  <a:extLst>
                    <a:ext uri="{9D8B030D-6E8A-4147-A177-3AD203B41FA5}">
                      <a16:colId xmlns:a16="http://schemas.microsoft.com/office/drawing/2014/main" val="769069690"/>
                    </a:ext>
                  </a:extLst>
                </a:gridCol>
                <a:gridCol w="3808563">
                  <a:extLst>
                    <a:ext uri="{9D8B030D-6E8A-4147-A177-3AD203B41FA5}">
                      <a16:colId xmlns:a16="http://schemas.microsoft.com/office/drawing/2014/main" val="2828024469"/>
                    </a:ext>
                  </a:extLst>
                </a:gridCol>
                <a:gridCol w="3808563">
                  <a:extLst>
                    <a:ext uri="{9D8B030D-6E8A-4147-A177-3AD203B41FA5}">
                      <a16:colId xmlns:a16="http://schemas.microsoft.com/office/drawing/2014/main" val="2246025038"/>
                    </a:ext>
                  </a:extLst>
                </a:gridCol>
              </a:tblGrid>
              <a:tr h="248512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Time 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Agenda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572030"/>
                  </a:ext>
                </a:extLst>
              </a:tr>
              <a:tr h="24851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10:00 - 11:00 AM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E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60’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E2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Registration,</a:t>
                      </a:r>
                    </a:p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Partner Pavilion &amp; Networking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E2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414427"/>
                  </a:ext>
                </a:extLst>
              </a:tr>
              <a:tr h="31009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11:00 - 11:15 AM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15’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Welcoming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 Remarks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839628"/>
                  </a:ext>
                </a:extLst>
              </a:tr>
              <a:tr h="24851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11:15 - 11:35 AM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20’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Guest Speech </a:t>
                      </a:r>
                      <a:r>
                        <a:rPr lang="en-US" altLang="ko-KR" sz="1000" b="0" baseline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Ⅰ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587831"/>
                  </a:ext>
                </a:extLst>
              </a:tr>
              <a:tr h="24851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11:35 - 11:55 AM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20’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Guest Speech </a:t>
                      </a: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Ⅱ 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936247"/>
                  </a:ext>
                </a:extLst>
              </a:tr>
              <a:tr h="28365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11:55 AM - 12:15 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20’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Guest Speech Ⅲ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560534"/>
                  </a:ext>
                </a:extLst>
              </a:tr>
              <a:tr h="24851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12:15 - 1:15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 PM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60’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Lunch</a:t>
                      </a:r>
                    </a:p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Partner Pavilion &amp; Networking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024871"/>
                  </a:ext>
                </a:extLst>
              </a:tr>
              <a:tr h="24851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1:15 - 3:15 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120’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Tech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 Session </a:t>
                      </a:r>
                      <a:r>
                        <a:rPr lang="en-US" altLang="ko-KR" sz="1000" b="0" baseline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Ⅰ</a:t>
                      </a:r>
                    </a:p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baseline="0" dirty="0">
                        <a:solidFill>
                          <a:schemeClr val="bg1"/>
                        </a:solidFill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Design Solutions for Smarter Silicon</a:t>
                      </a:r>
                      <a:endParaRPr lang="en-US" altLang="ko-KR" sz="1000" baseline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Tech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 Session </a:t>
                      </a: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Ⅱ</a:t>
                      </a:r>
                    </a:p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bg1"/>
                        </a:solidFill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Design Enablement for Smarter Silicon</a:t>
                      </a:r>
                      <a:endParaRPr lang="en-US" altLang="ko-KR" sz="1000" baseline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968902"/>
                  </a:ext>
                </a:extLst>
              </a:tr>
              <a:tr h="24851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3:15 - 3:20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5’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1" i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Closing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i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Closing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942369"/>
                  </a:ext>
                </a:extLst>
              </a:tr>
              <a:tr h="14073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3:20 - 5:20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PM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120’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Partner Pavilion &amp; Networking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endParaRPr lang="ko-KR" altLang="en-US" sz="1000" b="1" i="0" dirty="0">
                        <a:solidFill>
                          <a:schemeClr val="tx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714783"/>
                  </a:ext>
                </a:extLst>
              </a:tr>
            </a:tbl>
          </a:graphicData>
        </a:graphic>
      </p:graphicFrame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Event Information</a:t>
            </a:r>
          </a:p>
        </p:txBody>
      </p:sp>
      <p:sp>
        <p:nvSpPr>
          <p:cNvPr id="6" name="텍스트 개체 틀 6">
            <a:extLst>
              <a:ext uri="{FF2B5EF4-FFF2-40B4-BE49-F238E27FC236}">
                <a16:creationId xmlns:a16="http://schemas.microsoft.com/office/drawing/2014/main" id="{782C3B39-8F92-8AC6-C213-7E268CF9CDFB}"/>
              </a:ext>
            </a:extLst>
          </p:cNvPr>
          <p:cNvSpPr txBox="1">
            <a:spLocks/>
          </p:cNvSpPr>
          <p:nvPr/>
        </p:nvSpPr>
        <p:spPr>
          <a:xfrm>
            <a:off x="492428" y="5886308"/>
            <a:ext cx="4596277" cy="392281"/>
          </a:xfrm>
          <a:prstGeom prst="rect">
            <a:avLst/>
          </a:prstGeom>
        </p:spPr>
        <p:txBody>
          <a:bodyPr/>
          <a:lstStyle>
            <a:lvl1pPr marL="0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1pPr>
            <a:lvl2pPr marL="277262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2pPr>
            <a:lvl3pPr marL="554524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3pPr>
            <a:lvl4pPr marL="831786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4pPr>
            <a:lvl5pPr marL="1109048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solidFill>
                  <a:schemeClr val="bg1"/>
                </a:solidFill>
                <a:latin typeface="Samsung Sharp Sans Regular" pitchFamily="2" charset="0"/>
              </a:rPr>
              <a:t>The program may be subject to change.</a:t>
            </a:r>
          </a:p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solidFill>
                  <a:schemeClr val="bg1"/>
                </a:solidFill>
                <a:latin typeface="Samsung Sharp Sans Regular" pitchFamily="2" charset="0"/>
              </a:rPr>
              <a:t>Please remain your booth occupied during that time.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824DF3D0-0803-969A-B3EB-A12C371EFD97}"/>
              </a:ext>
            </a:extLst>
          </p:cNvPr>
          <p:cNvGrpSpPr/>
          <p:nvPr/>
        </p:nvGrpSpPr>
        <p:grpSpPr>
          <a:xfrm>
            <a:off x="641202" y="1112710"/>
            <a:ext cx="7390278" cy="865836"/>
            <a:chOff x="3258086" y="4017351"/>
            <a:chExt cx="9283558" cy="865836"/>
          </a:xfrm>
        </p:grpSpPr>
        <p:sp>
          <p:nvSpPr>
            <p:cNvPr id="8" name="텍스트 개체 틀 13">
              <a:extLst>
                <a:ext uri="{FF2B5EF4-FFF2-40B4-BE49-F238E27FC236}">
                  <a16:creationId xmlns:a16="http://schemas.microsoft.com/office/drawing/2014/main" id="{B5988B91-AAC3-7FAE-81B2-7F3E31B62699}"/>
                </a:ext>
              </a:extLst>
            </p:cNvPr>
            <p:cNvSpPr txBox="1">
              <a:spLocks/>
            </p:cNvSpPr>
            <p:nvPr/>
          </p:nvSpPr>
          <p:spPr>
            <a:xfrm>
              <a:off x="3258087" y="4017351"/>
              <a:ext cx="5399999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0" indent="0" algn="l">
                <a:buFontTx/>
                <a:buNone/>
                <a:defRPr sz="1800">
                  <a:latin typeface="+mj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latinLnBrk="0"/>
              <a:r>
                <a:rPr lang="en-US" altLang="ko-KR" sz="2000" kern="0" dirty="0">
                  <a:solidFill>
                    <a:srgbClr val="FFFFFF"/>
                  </a:solidFill>
                  <a:ea typeface="맑은 고딕"/>
                </a:rPr>
                <a:t>Agenda (SAFE</a:t>
              </a:r>
              <a:r>
                <a:rPr lang="ko-KR" altLang="en-US" sz="2000" b="1" dirty="0">
                  <a:solidFill>
                    <a:srgbClr val="FFFFFF"/>
                  </a:solidFill>
                  <a:ea typeface="맑은 고딕"/>
                  <a:cs typeface="Samsung Sharp Sans Bold" pitchFamily="2" charset="0"/>
                </a:rPr>
                <a:t>™</a:t>
              </a:r>
              <a:r>
                <a:rPr lang="ko-KR" altLang="en-US" sz="2000" kern="0" dirty="0">
                  <a:solidFill>
                    <a:srgbClr val="FFFFFF"/>
                  </a:solidFill>
                  <a:ea typeface="맑은 고딕"/>
                </a:rPr>
                <a:t> </a:t>
              </a:r>
              <a:r>
                <a:rPr lang="en-US" altLang="ko-KR" sz="2000" kern="0" dirty="0">
                  <a:solidFill>
                    <a:srgbClr val="FFFFFF"/>
                  </a:solidFill>
                  <a:ea typeface="맑은 고딕"/>
                </a:rPr>
                <a:t>Forum)</a:t>
              </a:r>
            </a:p>
          </p:txBody>
        </p:sp>
        <p:sp>
          <p:nvSpPr>
            <p:cNvPr id="9" name="텍스트 개체 틀 2">
              <a:extLst>
                <a:ext uri="{FF2B5EF4-FFF2-40B4-BE49-F238E27FC236}">
                  <a16:creationId xmlns:a16="http://schemas.microsoft.com/office/drawing/2014/main" id="{3C534888-7FC3-2C32-2A61-E97313F7A3BC}"/>
                </a:ext>
              </a:extLst>
            </p:cNvPr>
            <p:cNvSpPr txBox="1">
              <a:spLocks/>
            </p:cNvSpPr>
            <p:nvPr/>
          </p:nvSpPr>
          <p:spPr>
            <a:xfrm>
              <a:off x="3258086" y="4343187"/>
              <a:ext cx="9283558" cy="540000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defTabSz="554389" latinLnBrk="0" hangingPunct="0">
                <a:spcBef>
                  <a:spcPts val="200"/>
                </a:spcBef>
                <a:defRPr/>
              </a:pPr>
              <a:r>
                <a:rPr lang="en-US" altLang="ko-KR" sz="1500" kern="0" dirty="0">
                  <a:solidFill>
                    <a:srgbClr val="FFFFFF"/>
                  </a:solidFill>
                  <a:ea typeface="Samsung Sharp Sans Medium" pitchFamily="2" charset="0"/>
                  <a:cs typeface="Samsung Sharp Sans Medium" pitchFamily="2" charset="0"/>
                </a:rPr>
                <a:t>- Attendees will visit booth during the blue-colored time slot. </a:t>
              </a:r>
              <a:endParaRPr lang="en-US" altLang="ko-KR" sz="1200" kern="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69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000" y="280800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Event Information</a:t>
            </a: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3" y="1112710"/>
            <a:ext cx="429872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Requirement Deadline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74138D9E-5DC6-98C7-DA31-BB1C79A934C2}"/>
              </a:ext>
            </a:extLst>
          </p:cNvPr>
          <p:cNvSpPr txBox="1"/>
          <p:nvPr/>
        </p:nvSpPr>
        <p:spPr>
          <a:xfrm>
            <a:off x="609600" y="1482811"/>
            <a:ext cx="9588500" cy="94770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2764" marR="125144" defTabSz="554478">
              <a:lnSpc>
                <a:spcPct val="100600"/>
              </a:lnSpc>
              <a:defRPr/>
            </a:pPr>
            <a:r>
              <a:rPr lang="en-US" sz="1500" b="1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- </a:t>
            </a:r>
            <a:r>
              <a:rPr lang="en-US" altLang="ko-KR" sz="1400" b="1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Submit the booth materials and logo by May 9</a:t>
            </a:r>
            <a:r>
              <a:rPr lang="en-US" altLang="ko-KR" sz="1400" b="1" baseline="3000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th</a:t>
            </a:r>
            <a:r>
              <a:rPr lang="en-US" altLang="ko-KR" sz="1400" b="1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 to partner portal.</a:t>
            </a:r>
            <a:br>
              <a:rPr lang="en-US" altLang="ko-KR" sz="1400" b="1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</a:br>
            <a:r>
              <a:rPr lang="en-US" altLang="ko-KR" sz="1400" b="1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Partner Portal URL: </a:t>
            </a:r>
            <a:r>
              <a:rPr lang="en-US" altLang="ko-KR" sz="1400" b="1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  <a:hlinkClick r:id="rId2"/>
              </a:rPr>
              <a:t>https://samsungfoundryevent.atlassian.net/servicedesk/customer/portals</a:t>
            </a:r>
            <a:endParaRPr lang="en-US" altLang="ko-KR" sz="1500" b="1" dirty="0">
              <a:solidFill>
                <a:srgbClr val="FFFFFF"/>
              </a:solidFill>
              <a:ea typeface="Samsung Sharp Sans Medium" pitchFamily="2" charset="0"/>
              <a:cs typeface="Samsung Sharp Sans Medium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endParaRPr lang="en-US" altLang="ko-KR" sz="1050" b="1" dirty="0">
              <a:solidFill>
                <a:srgbClr val="FFFFFF"/>
              </a:solidFill>
              <a:latin typeface="Samsung Sharp Sans Regular"/>
              <a:ea typeface="SamsungOneKoreanOTF 400"/>
              <a:cs typeface="Samsung Sharp Sans Regular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050" b="1" dirty="0">
                <a:solidFill>
                  <a:schemeClr val="bg1"/>
                </a:solidFill>
                <a:latin typeface="Samsung Sharp Sans Regular"/>
                <a:ea typeface="SamsungOneKoreanOTF 400"/>
                <a:cs typeface="Samsung Sharp Sans Regular"/>
              </a:rPr>
              <a:t>Logo should be . AI, . PSD (higher than CS4) format , CMYK type</a:t>
            </a: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050" b="1" dirty="0">
                <a:solidFill>
                  <a:schemeClr val="bg1"/>
                </a:solidFill>
                <a:latin typeface="Samsung Sharp Sans Regular"/>
                <a:ea typeface="SamsungOneKoreanOTF 400"/>
                <a:cs typeface="Samsung Sharp Sans Regular"/>
              </a:rPr>
              <a:t>Alternative . JPG (higher than 5000x2000px, 140dpi) format</a:t>
            </a:r>
            <a:endParaRPr lang="en-US" sz="1050" b="1" dirty="0">
              <a:solidFill>
                <a:schemeClr val="bg1"/>
              </a:solidFill>
              <a:latin typeface="Samsung Sharp Sans Regular"/>
              <a:ea typeface="SamsungOneKoreanOTF 400"/>
              <a:cs typeface="Samsung Sharp Sans Regular"/>
            </a:endParaRPr>
          </a:p>
        </p:txBody>
      </p:sp>
      <p:sp>
        <p:nvSpPr>
          <p:cNvPr id="13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3" y="3325382"/>
            <a:ext cx="429872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Set up / Preparation Time</a:t>
            </a: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74138D9E-5DC6-98C7-DA31-BB1C79A934C2}"/>
              </a:ext>
            </a:extLst>
          </p:cNvPr>
          <p:cNvSpPr txBox="1"/>
          <p:nvPr/>
        </p:nvSpPr>
        <p:spPr>
          <a:xfrm>
            <a:off x="609600" y="3695483"/>
            <a:ext cx="8372535" cy="98656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2764" marR="125144" defTabSz="554478">
              <a:lnSpc>
                <a:spcPct val="100600"/>
              </a:lnSpc>
              <a:defRPr/>
            </a:pPr>
            <a:r>
              <a:rPr lang="en-US" sz="1500" b="1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- Set up / Preparation / Maintenance</a:t>
            </a: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sz="1050" b="1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    </a:t>
            </a:r>
            <a:r>
              <a:rPr lang="en-US" sz="1050" b="1" dirty="0">
                <a:solidFill>
                  <a:schemeClr val="bg1"/>
                </a:solidFill>
                <a:latin typeface="Samsung Sharp Sans Regular"/>
                <a:ea typeface="SamsungOneKoreanOTF 400"/>
                <a:cs typeface="Samsung Sharp Sans Regular"/>
              </a:rPr>
              <a:t>June 3</a:t>
            </a:r>
            <a:r>
              <a:rPr lang="en-US" sz="1050" b="1" baseline="30000" dirty="0">
                <a:solidFill>
                  <a:schemeClr val="bg1"/>
                </a:solidFill>
                <a:latin typeface="Samsung Sharp Sans Regular"/>
                <a:ea typeface="SamsungOneKoreanOTF 400"/>
                <a:cs typeface="Samsung Sharp Sans Regular"/>
              </a:rPr>
              <a:t>rd</a:t>
            </a:r>
            <a:r>
              <a:rPr lang="en-US" sz="1050" b="1" dirty="0">
                <a:solidFill>
                  <a:schemeClr val="bg1"/>
                </a:solidFill>
                <a:latin typeface="Samsung Sharp Sans Regular"/>
                <a:ea typeface="SamsungOneKoreanOTF 400"/>
                <a:cs typeface="Samsung Sharp Sans Regular"/>
              </a:rPr>
              <a:t>, 8:00 - 9:30 AM PDT</a:t>
            </a:r>
          </a:p>
          <a:p>
            <a:pPr marL="122764" marR="125144" defTabSz="554478">
              <a:lnSpc>
                <a:spcPct val="100600"/>
              </a:lnSpc>
              <a:defRPr/>
            </a:pPr>
            <a:endParaRPr lang="en-US" altLang="ko-KR" sz="1200" b="1" dirty="0">
              <a:solidFill>
                <a:srgbClr val="FFFFFF"/>
              </a:solidFill>
              <a:latin typeface="Samsung Sharp Sans Regular"/>
              <a:ea typeface="SamsungOneKoreanOTF 400"/>
              <a:cs typeface="Samsung Sharp Sans Regular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500" b="1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- Clean-up</a:t>
            </a: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050" b="1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    </a:t>
            </a:r>
            <a:r>
              <a:rPr lang="en-US" altLang="ko-KR" sz="1050" b="1" dirty="0">
                <a:solidFill>
                  <a:schemeClr val="bg1"/>
                </a:solidFill>
                <a:latin typeface="Samsung Sharp Sans Regular"/>
                <a:ea typeface="SamsungOneKoreanOTF 400"/>
                <a:cs typeface="Samsung Sharp Sans Regular"/>
              </a:rPr>
              <a:t>June 3</a:t>
            </a:r>
            <a:r>
              <a:rPr lang="en-US" altLang="ko-KR" sz="1050" b="1" baseline="30000" dirty="0">
                <a:solidFill>
                  <a:schemeClr val="bg1"/>
                </a:solidFill>
                <a:latin typeface="Samsung Sharp Sans Regular"/>
                <a:ea typeface="SamsungOneKoreanOTF 400"/>
                <a:cs typeface="Samsung Sharp Sans Regular"/>
              </a:rPr>
              <a:t>rd</a:t>
            </a:r>
            <a:r>
              <a:rPr lang="en-US" altLang="ko-KR" sz="1050" b="1" dirty="0">
                <a:solidFill>
                  <a:schemeClr val="bg1"/>
                </a:solidFill>
                <a:latin typeface="Samsung Sharp Sans Regular"/>
                <a:ea typeface="SamsungOneKoreanOTF 400"/>
                <a:cs typeface="Samsung Sharp Sans Regular"/>
              </a:rPr>
              <a:t>, 5:20 - 7:00 PM PDT </a:t>
            </a:r>
          </a:p>
        </p:txBody>
      </p:sp>
      <p:sp>
        <p:nvSpPr>
          <p:cNvPr id="15" name="텍스트 개체 틀 6">
            <a:extLst>
              <a:ext uri="{FF2B5EF4-FFF2-40B4-BE49-F238E27FC236}">
                <a16:creationId xmlns:a16="http://schemas.microsoft.com/office/drawing/2014/main" id="{782C3B39-8F92-8AC6-C213-7E268CF9CDFB}"/>
              </a:ext>
            </a:extLst>
          </p:cNvPr>
          <p:cNvSpPr txBox="1">
            <a:spLocks/>
          </p:cNvSpPr>
          <p:nvPr/>
        </p:nvSpPr>
        <p:spPr>
          <a:xfrm>
            <a:off x="571918" y="4913300"/>
            <a:ext cx="10531807" cy="392281"/>
          </a:xfrm>
          <a:prstGeom prst="rect">
            <a:avLst/>
          </a:prstGeom>
        </p:spPr>
        <p:txBody>
          <a:bodyPr/>
          <a:lstStyle>
            <a:lvl1pPr marL="0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1pPr>
            <a:lvl2pPr marL="277262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2pPr>
            <a:lvl3pPr marL="554524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3pPr>
            <a:lvl4pPr marL="831786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4pPr>
            <a:lvl5pPr marL="1109048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solidFill>
                  <a:schemeClr val="bg1"/>
                </a:solidFill>
                <a:latin typeface="Samsung Sharp Sans Regular" pitchFamily="2" charset="0"/>
              </a:rPr>
              <a:t>We recommend to bring backup files on flash drive (USB) or laptop on the day of event.</a:t>
            </a:r>
          </a:p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solidFill>
                  <a:schemeClr val="bg1"/>
                </a:solidFill>
                <a:latin typeface="Samsung Sharp Sans Regular" pitchFamily="2" charset="0"/>
              </a:rPr>
              <a:t>All partner booths must be ready by 9:30 AM. Set-up and clean-up should be done according to schedules.</a:t>
            </a:r>
          </a:p>
          <a:p>
            <a:pPr marL="90488">
              <a:defRPr/>
            </a:pPr>
            <a:endParaRPr lang="en-US" altLang="ko-KR" sz="1000" dirty="0">
              <a:solidFill>
                <a:schemeClr val="bg1"/>
              </a:solidFill>
              <a:latin typeface="Samsung Sharp Sans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6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Event 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chemeClr val="bg1"/>
                </a:solidFill>
                <a:ea typeface="맑은 고딕"/>
              </a:rPr>
              <a:t>Floor Plan &amp; Registration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568589" y="1791775"/>
            <a:ext cx="11993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Registration opens at </a:t>
            </a:r>
            <a:r>
              <a:rPr lang="en-US" altLang="ko-KR" sz="1200" b="1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10:00 AM PDT.</a:t>
            </a:r>
          </a:p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Please visit Info desk on the left side of the entrance. We will provide you with a name badge. </a:t>
            </a: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399" y="3060211"/>
            <a:ext cx="4343248" cy="2563398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41" name="TextBox 40"/>
          <p:cNvSpPr txBox="1"/>
          <p:nvPr/>
        </p:nvSpPr>
        <p:spPr>
          <a:xfrm rot="172314">
            <a:off x="8489213" y="3833362"/>
            <a:ext cx="989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54389" latinLnBrk="0"/>
            <a:r>
              <a:rPr lang="en-US" altLang="ko-KR" sz="1000" b="1" dirty="0">
                <a:solidFill>
                  <a:srgbClr val="00B1F1"/>
                </a:solidFill>
                <a:ea typeface="삼성긴고딕 Regular"/>
              </a:rPr>
              <a:t>Registration</a:t>
            </a:r>
            <a:endParaRPr lang="ko-KR" altLang="en-US" sz="1000" b="1" dirty="0">
              <a:solidFill>
                <a:srgbClr val="00B1F1"/>
              </a:solidFill>
              <a:ea typeface="삼성긴고딕 Regular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3251856" y="5660374"/>
            <a:ext cx="1087157" cy="260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en-US" altLang="ko-KR" sz="1092" b="1" dirty="0">
                <a:solidFill>
                  <a:schemeClr val="bg1"/>
                </a:solidFill>
                <a:ea typeface="SamsungOne 800" panose="020B0903030303020204" pitchFamily="34" charset="0"/>
                <a:cs typeface="Samsung Sharp Sans Bold" pitchFamily="2" charset="0"/>
              </a:rPr>
              <a:t>&lt; Floor Plan &gt;</a:t>
            </a:r>
            <a:endParaRPr lang="ko-KR" altLang="en-US" sz="1092" b="1" dirty="0">
              <a:solidFill>
                <a:schemeClr val="bg1"/>
              </a:solidFill>
              <a:ea typeface="삼성긴고딕 Regular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8424912" y="5660374"/>
            <a:ext cx="1263487" cy="260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en-US" altLang="ko-KR" sz="1092" b="1" dirty="0">
                <a:solidFill>
                  <a:schemeClr val="bg1"/>
                </a:solidFill>
                <a:ea typeface="SamsungOne 800" panose="020B0903030303020204" pitchFamily="34" charset="0"/>
                <a:cs typeface="Samsung Sharp Sans Bold" pitchFamily="2" charset="0"/>
              </a:rPr>
              <a:t>&lt; Registration &gt;</a:t>
            </a:r>
            <a:endParaRPr lang="ko-KR" altLang="en-US" sz="1092" b="1" dirty="0">
              <a:solidFill>
                <a:schemeClr val="bg1"/>
              </a:solidFill>
              <a:ea typeface="삼성긴고딕 Regular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937375" y="5290445"/>
            <a:ext cx="70403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54389" latinLnBrk="0"/>
            <a:r>
              <a:rPr lang="en-US" altLang="ko-KR" sz="500" b="1" dirty="0">
                <a:solidFill>
                  <a:srgbClr val="FFFFFF"/>
                </a:solidFill>
                <a:latin typeface="Samsung Sharp Sans Bold"/>
                <a:ea typeface="삼성긴고딕 Regular"/>
              </a:rPr>
              <a:t>Speaker’s Room</a:t>
            </a:r>
            <a:endParaRPr lang="ko-KR" altLang="en-US" sz="500" b="1" dirty="0">
              <a:solidFill>
                <a:srgbClr val="FFFFFF"/>
              </a:solidFill>
              <a:latin typeface="Samsung Sharp Sans Bold"/>
              <a:ea typeface="삼성긴고딕 Regular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58" y="3037596"/>
            <a:ext cx="5589288" cy="2622778"/>
          </a:xfrm>
          <a:prstGeom prst="rect">
            <a:avLst/>
          </a:prstGeom>
        </p:spPr>
      </p:pic>
      <p:cxnSp>
        <p:nvCxnSpPr>
          <p:cNvPr id="40" name="직선 화살표 연결선 39"/>
          <p:cNvCxnSpPr>
            <a:endCxn id="39" idx="1"/>
          </p:cNvCxnSpPr>
          <p:nvPr/>
        </p:nvCxnSpPr>
        <p:spPr>
          <a:xfrm>
            <a:off x="4918229" y="4298822"/>
            <a:ext cx="1949170" cy="43088"/>
          </a:xfrm>
          <a:prstGeom prst="straightConnector1">
            <a:avLst/>
          </a:prstGeom>
          <a:noFill/>
          <a:ln w="19050" cap="flat" cmpd="sng" algn="ctr">
            <a:solidFill>
              <a:srgbClr val="FFC000"/>
            </a:solidFill>
            <a:prstDash val="soli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3EC2594-33A9-4F1D-872B-653044EDDEC5}"/>
              </a:ext>
            </a:extLst>
          </p:cNvPr>
          <p:cNvSpPr txBox="1"/>
          <p:nvPr/>
        </p:nvSpPr>
        <p:spPr>
          <a:xfrm>
            <a:off x="4444988" y="4248957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Info Desk</a:t>
            </a:r>
          </a:p>
        </p:txBody>
      </p:sp>
    </p:spTree>
    <p:extLst>
      <p:ext uri="{BB962C8B-B14F-4D97-AF65-F5344CB8AC3E}">
        <p14:creationId xmlns:p14="http://schemas.microsoft.com/office/powerpoint/2010/main" val="1818280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Event Information</a:t>
            </a:r>
          </a:p>
        </p:txBody>
      </p:sp>
      <p:sp>
        <p:nvSpPr>
          <p:cNvPr id="2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3" y="1112710"/>
            <a:ext cx="429872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Booth Details</a:t>
            </a: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74138D9E-5DC6-98C7-DA31-BB1C79A934C2}"/>
              </a:ext>
            </a:extLst>
          </p:cNvPr>
          <p:cNvSpPr txBox="1"/>
          <p:nvPr/>
        </p:nvSpPr>
        <p:spPr>
          <a:xfrm>
            <a:off x="641203" y="2883776"/>
            <a:ext cx="8372535" cy="240528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500" b="1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- Booth Design &amp; Item</a:t>
            </a:r>
            <a:endParaRPr lang="en-US" altLang="ko-KR" sz="1050" b="1" dirty="0">
              <a:solidFill>
                <a:srgbClr val="FFFFFF"/>
              </a:solidFill>
              <a:latin typeface="Samsung Sharp Sans Regular"/>
              <a:ea typeface="SamsungOneKoreanOTF 400"/>
              <a:cs typeface="Samsung Sharp Sans Regular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81" y="3186810"/>
            <a:ext cx="2697309" cy="2643901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685" y="3186810"/>
            <a:ext cx="2145037" cy="2643899"/>
          </a:xfrm>
          <a:prstGeom prst="rect">
            <a:avLst/>
          </a:prstGeom>
        </p:spPr>
      </p:pic>
      <p:sp>
        <p:nvSpPr>
          <p:cNvPr id="25" name="텍스트 개체 틀 6">
            <a:extLst>
              <a:ext uri="{FF2B5EF4-FFF2-40B4-BE49-F238E27FC236}">
                <a16:creationId xmlns:a16="http://schemas.microsoft.com/office/drawing/2014/main" id="{782C3B39-8F92-8AC6-C213-7E268CF9CDFB}"/>
              </a:ext>
            </a:extLst>
          </p:cNvPr>
          <p:cNvSpPr txBox="1">
            <a:spLocks/>
          </p:cNvSpPr>
          <p:nvPr/>
        </p:nvSpPr>
        <p:spPr>
          <a:xfrm>
            <a:off x="422604" y="1511529"/>
            <a:ext cx="10531807" cy="392281"/>
          </a:xfrm>
          <a:prstGeom prst="rect">
            <a:avLst/>
          </a:prstGeom>
        </p:spPr>
        <p:txBody>
          <a:bodyPr/>
          <a:lstStyle>
            <a:lvl1pPr marL="0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1pPr>
            <a:lvl2pPr marL="277262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2pPr>
            <a:lvl3pPr marL="554524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3pPr>
            <a:lvl4pPr marL="831786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4pPr>
            <a:lvl5pPr marL="1109048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261938" marR="125144" indent="-171450"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solidFill>
                  <a:srgbClr val="FFFFFF"/>
                </a:solidFill>
                <a:latin typeface="Samsung Sharp Sans Regular" pitchFamily="2" charset="0"/>
              </a:rPr>
              <a:t>Please bring your own laptop and mouse to connect to the monitor.</a:t>
            </a:r>
          </a:p>
          <a:p>
            <a:pPr marL="261938" marR="125144" indent="-171450"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solidFill>
                  <a:srgbClr val="FFFFFF"/>
                </a:solidFill>
                <a:latin typeface="Samsung Sharp Sans Regular" pitchFamily="2" charset="0"/>
              </a:rPr>
              <a:t>Please check if your laptop supports HDMI connection.</a:t>
            </a:r>
          </a:p>
          <a:p>
            <a:pPr marL="261938" marR="125144" indent="-171450"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solidFill>
                  <a:srgbClr val="FFFFFF"/>
                </a:solidFill>
                <a:latin typeface="Samsung Sharp Sans Regular" pitchFamily="2" charset="0"/>
              </a:rPr>
              <a:t>Please bring any adapters or dongle your laptop computer may need.</a:t>
            </a:r>
          </a:p>
        </p:txBody>
      </p:sp>
      <p:graphicFrame>
        <p:nvGraphicFramePr>
          <p:cNvPr id="27" name="표 3">
            <a:extLst>
              <a:ext uri="{FF2B5EF4-FFF2-40B4-BE49-F238E27FC236}">
                <a16:creationId xmlns:a16="http://schemas.microsoft.com/office/drawing/2014/main" id="{054E409F-6817-DC59-CA5B-B456D46DD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334821"/>
              </p:ext>
            </p:extLst>
          </p:nvPr>
        </p:nvGraphicFramePr>
        <p:xfrm>
          <a:off x="5790722" y="1006061"/>
          <a:ext cx="6227064" cy="1675281"/>
        </p:xfrm>
        <a:graphic>
          <a:graphicData uri="http://schemas.openxmlformats.org/drawingml/2006/table">
            <a:tbl>
              <a:tblPr firstRow="1" bandRow="1"/>
              <a:tblGrid>
                <a:gridCol w="1331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595">
                  <a:extLst>
                    <a:ext uri="{9D8B030D-6E8A-4147-A177-3AD203B41FA5}">
                      <a16:colId xmlns:a16="http://schemas.microsoft.com/office/drawing/2014/main" val="2828024469"/>
                    </a:ext>
                  </a:extLst>
                </a:gridCol>
                <a:gridCol w="2743098">
                  <a:extLst>
                    <a:ext uri="{9D8B030D-6E8A-4147-A177-3AD203B41FA5}">
                      <a16:colId xmlns:a16="http://schemas.microsoft.com/office/drawing/2014/main" val="3656797130"/>
                    </a:ext>
                  </a:extLst>
                </a:gridCol>
              </a:tblGrid>
              <a:tr h="25581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Provided booth </a:t>
                      </a:r>
                      <a:b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</a:br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equipment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Detail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What</a:t>
                      </a:r>
                      <a:r>
                        <a:rPr lang="en-US" altLang="ko-KR" sz="900" baseline="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 you need to bring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72030"/>
                  </a:ext>
                </a:extLst>
              </a:tr>
              <a:tr h="39595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Partner Booth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Samsung Sharp Sans Regular" pitchFamily="2" charset="0"/>
                        <a:ea typeface="SamsungOneKoreanOTF 400" panose="020B0503030303020204" pitchFamily="34" charset="-127"/>
                        <a:cs typeface="Samsung Sharp Sans Regular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W1984mm x L635mm  H:2414mm</a:t>
                      </a:r>
                    </a:p>
                    <a:p>
                      <a:pPr algn="ctr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* Table</a:t>
                      </a:r>
                      <a:r>
                        <a:rPr lang="en-US" altLang="ko-KR" sz="900" baseline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 : W992</a:t>
                      </a:r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mm x L635mm 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l" latinLnBrk="1"/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1.    Laptop</a:t>
                      </a:r>
                    </a:p>
                    <a:p>
                      <a:pPr marL="0" algn="l" latinLnBrk="1"/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2.   Adapters or dongle for your laptop</a:t>
                      </a:r>
                    </a:p>
                    <a:p>
                      <a:pPr marL="0" algn="l" latinLnBrk="1"/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3.   USB drive with backup presentation</a:t>
                      </a:r>
                    </a:p>
                    <a:p>
                      <a:pPr marL="0" algn="l" latinLnBrk="1"/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4.   Giveaway in your booth (optional)</a:t>
                      </a: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414427"/>
                  </a:ext>
                </a:extLst>
              </a:tr>
              <a:tr h="63606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LCD TV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Samsung Sharp Sans Regular" pitchFamily="2" charset="0"/>
                        <a:ea typeface="SamsungOneKoreanOTF 400" panose="020B0503030303020204" pitchFamily="34" charset="-127"/>
                        <a:cs typeface="Samsung Sharp Sans Regular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43inch</a:t>
                      </a:r>
                    </a:p>
                    <a:p>
                      <a:pPr algn="ctr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HDMI supported</a:t>
                      </a:r>
                    </a:p>
                    <a:p>
                      <a:pPr algn="ctr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Video can be displayed from USB drive.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899767"/>
                  </a:ext>
                </a:extLst>
              </a:tr>
              <a:tr h="28457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b="0" i="0" dirty="0">
                          <a:solidFill>
                            <a:schemeClr val="bg1"/>
                          </a:solidFill>
                          <a:latin typeface="SamsungGothicCondensed Light" panose="020B0600000101010101" pitchFamily="34" charset="-127"/>
                          <a:ea typeface="SamsungGothicCondensed Light" panose="020B0600000101010101" pitchFamily="34" charset="-127"/>
                          <a:cs typeface="Samsung Sharp Sans Regular" pitchFamily="2" charset="0"/>
                        </a:rPr>
                        <a:t>Power Strip</a:t>
                      </a:r>
                      <a:endParaRPr lang="ko-KR" altLang="en-US" sz="900" b="0" i="0" dirty="0">
                        <a:solidFill>
                          <a:schemeClr val="bg1"/>
                        </a:solidFill>
                        <a:latin typeface="SamsungGothicCondensed Light" panose="020B0600000101010101" pitchFamily="34" charset="-127"/>
                        <a:ea typeface="SamsungGothicCondensed Light" panose="020B0600000101010101" pitchFamily="34" charset="-127"/>
                        <a:cs typeface="Samsung Sharp Sans Regular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/>
                      <a:endParaRPr lang="ko-KR" altLang="en-US" sz="900" b="0" i="0" dirty="0">
                        <a:solidFill>
                          <a:schemeClr val="bg1"/>
                        </a:solidFill>
                        <a:latin typeface="SamsungGothicCondensed Light" panose="020B0600000101010101" pitchFamily="34" charset="-127"/>
                        <a:ea typeface="SamsungGothicCondensed Light" panose="020B0600000101010101" pitchFamily="34" charset="-127"/>
                        <a:cs typeface="Samsung Sharp Sans Regular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900" b="0" i="0" dirty="0">
                        <a:solidFill>
                          <a:schemeClr val="bg1"/>
                        </a:solidFill>
                        <a:latin typeface="SamsungGothicCondensed Light" panose="020B0600000101010101" pitchFamily="34" charset="-127"/>
                        <a:ea typeface="SamsungGothicCondensed Light" panose="020B0600000101010101" pitchFamily="34" charset="-127"/>
                        <a:cs typeface="Samsung Sharp Sans Regular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839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372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samsung_color">
      <a:dk1>
        <a:srgbClr val="202020"/>
      </a:dk1>
      <a:lt1>
        <a:sysClr val="window" lastClr="FFFFFF"/>
      </a:lt1>
      <a:dk2>
        <a:srgbClr val="2138E3"/>
      </a:dk2>
      <a:lt2>
        <a:srgbClr val="F2F2F2"/>
      </a:lt2>
      <a:accent1>
        <a:srgbClr val="0077C8"/>
      </a:accent1>
      <a:accent2>
        <a:srgbClr val="00B3E3"/>
      </a:accent2>
      <a:accent3>
        <a:srgbClr val="00C3B2"/>
      </a:accent3>
      <a:accent4>
        <a:srgbClr val="97D653"/>
      </a:accent4>
      <a:accent5>
        <a:srgbClr val="FFB546"/>
      </a:accent5>
      <a:accent6>
        <a:srgbClr val="FF4337"/>
      </a:accent6>
      <a:hlink>
        <a:srgbClr val="FFFFFF"/>
      </a:hlink>
      <a:folHlink>
        <a:srgbClr val="F2F2F2"/>
      </a:folHlink>
    </a:clrScheme>
    <a:fontScheme name="사용자 지정 5">
      <a:majorFont>
        <a:latin typeface="Samsung Sharp Sans Bold"/>
        <a:ea typeface="SamsungOneKorean 700"/>
        <a:cs typeface=""/>
      </a:majorFont>
      <a:minorFont>
        <a:latin typeface="Samsung Sharp Sans Medium"/>
        <a:ea typeface="SamsungOneKorean 40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2122</TotalTime>
  <Words>601</Words>
  <Application>Microsoft Office PowerPoint</Application>
  <PresentationFormat>와이드스크린</PresentationFormat>
  <Paragraphs>133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4" baseType="lpstr">
      <vt:lpstr>SamsungGothicCondensed Light</vt:lpstr>
      <vt:lpstr>SamsungOneKorean 400</vt:lpstr>
      <vt:lpstr>SamsungOneKorean 700</vt:lpstr>
      <vt:lpstr>SamsungOneKoreanOTF 400</vt:lpstr>
      <vt:lpstr>맑은 고딕</vt:lpstr>
      <vt:lpstr>삼성긴고딕 Regular</vt:lpstr>
      <vt:lpstr>Arial</vt:lpstr>
      <vt:lpstr>Samsung Sharp Sans Bold</vt:lpstr>
      <vt:lpstr>Samsung Sharp Sans Medium</vt:lpstr>
      <vt:lpstr>Samsung Sharp Sans Regular</vt:lpstr>
      <vt:lpstr>SamsungOne 800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HBM Tech Seminar</dc:title>
  <dc:creator>고아름/Ahreum Co</dc:creator>
  <cp:lastModifiedBy>Windows 사용자</cp:lastModifiedBy>
  <cp:revision>118</cp:revision>
  <dcterms:created xsi:type="dcterms:W3CDTF">2024-10-02T04:29:00Z</dcterms:created>
  <dcterms:modified xsi:type="dcterms:W3CDTF">2025-05-19T08:52:08Z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