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91" r:id="rId2"/>
    <p:sldId id="4692" r:id="rId3"/>
    <p:sldId id="4693" r:id="rId4"/>
    <p:sldId id="4667" r:id="rId5"/>
    <p:sldId id="4674" r:id="rId6"/>
    <p:sldId id="4681" r:id="rId7"/>
    <p:sldId id="4669" r:id="rId8"/>
    <p:sldId id="4675" r:id="rId9"/>
    <p:sldId id="4676" r:id="rId10"/>
    <p:sldId id="4694" r:id="rId11"/>
    <p:sldId id="4683" r:id="rId12"/>
    <p:sldId id="4690" r:id="rId13"/>
    <p:sldId id="4687" r:id="rId14"/>
    <p:sldId id="4689" r:id="rId15"/>
    <p:sldId id="4688" r:id="rId16"/>
    <p:sldId id="4698" r:id="rId17"/>
    <p:sldId id="4695" r:id="rId18"/>
    <p:sldId id="4686" r:id="rId19"/>
    <p:sldId id="4696" r:id="rId20"/>
    <p:sldId id="4680" r:id="rId21"/>
    <p:sldId id="4697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i Bae" initials="YB" lastIdx="9" clrIdx="0">
    <p:extLst>
      <p:ext uri="{19B8F6BF-5375-455C-9EA6-DF929625EA0E}">
        <p15:presenceInfo xmlns:p15="http://schemas.microsoft.com/office/powerpoint/2012/main" userId="S-1-5-21-191130273-305881739-1540833222-949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3FF"/>
    <a:srgbClr val="030617"/>
    <a:srgbClr val="03030F"/>
    <a:srgbClr val="030517"/>
    <a:srgbClr val="000000"/>
    <a:srgbClr val="E6E6E6"/>
    <a:srgbClr val="202020"/>
    <a:srgbClr val="091047"/>
    <a:srgbClr val="42FFEF"/>
    <a:srgbClr val="0A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3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30EA721-279E-D836-0830-5C9649740C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A3DD56-BB0D-6FE8-A12E-8431458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1CEF-24B8-40E6-9C97-643F8D76F16F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1F64393-79EB-916E-445C-C424BE6D91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73B8C7-C5C7-6090-C1F2-4CE6EEE12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F1CE-6A90-487C-B866-DEA2908D2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49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A985-AC96-4785-B490-2D8E5DEC6EB8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17B2-27A7-4296-8A3B-FDF55435F6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8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lin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DEF76DE-09D8-3ABD-FCBD-ED3DDA34A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8">
            <a:extLst>
              <a:ext uri="{FF2B5EF4-FFF2-40B4-BE49-F238E27FC236}">
                <a16:creationId xmlns:a16="http://schemas.microsoft.com/office/drawing/2014/main" id="{505AC138-E4CB-8313-23BF-E2581B05A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764" y="5860650"/>
            <a:ext cx="3301901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14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Title,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Samsung Semiconductor (14)</a:t>
            </a:r>
            <a:endParaRPr kumimoji="1" lang="ko-KR" altLang="en-US" dirty="0"/>
          </a:p>
        </p:txBody>
      </p:sp>
      <p:sp>
        <p:nvSpPr>
          <p:cNvPr id="3" name="텍스트 개체 틀 18">
            <a:extLst>
              <a:ext uri="{FF2B5EF4-FFF2-40B4-BE49-F238E27FC236}">
                <a16:creationId xmlns:a16="http://schemas.microsoft.com/office/drawing/2014/main" id="{619F4B8A-B6D7-5E91-698B-8D7FC4571C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764" y="5441241"/>
            <a:ext cx="3301901" cy="4032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Presenter Name (20)</a:t>
            </a:r>
            <a:endParaRPr kumimoji="1" lang="ko-KR" altLang="en-US" dirty="0"/>
          </a:p>
        </p:txBody>
      </p:sp>
      <p:sp>
        <p:nvSpPr>
          <p:cNvPr id="4" name="텍스트 개체 틀 18">
            <a:extLst>
              <a:ext uri="{FF2B5EF4-FFF2-40B4-BE49-F238E27FC236}">
                <a16:creationId xmlns:a16="http://schemas.microsoft.com/office/drawing/2014/main" id="{9F0FFC40-1E27-8B2A-C1BD-246CE343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764" y="3227387"/>
            <a:ext cx="11166643" cy="4032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subtitle (20)</a:t>
            </a:r>
            <a:endParaRPr kumimoji="1" lang="ko-KR" altLang="en-US" dirty="0"/>
          </a:p>
        </p:txBody>
      </p:sp>
      <p:sp>
        <p:nvSpPr>
          <p:cNvPr id="5" name="제목 12">
            <a:extLst>
              <a:ext uri="{FF2B5EF4-FFF2-40B4-BE49-F238E27FC236}">
                <a16:creationId xmlns:a16="http://schemas.microsoft.com/office/drawing/2014/main" id="{0227A882-B25B-B98E-FD3C-4EEE84820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4" y="2425467"/>
            <a:ext cx="11166643" cy="7078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0" lang="ko-KR" altLang="en-US" sz="4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title (40)</a:t>
            </a:r>
            <a:endParaRPr kumimoji="1" lang="ko-KR" altLang="en-US" dirty="0"/>
          </a:p>
        </p:txBody>
      </p:sp>
      <p:pic>
        <p:nvPicPr>
          <p:cNvPr id="6" name="그림 5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DBD346C1-B71E-6D7D-BA9E-2476BCD0FA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lin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D44BE4D-468E-F962-FE4C-9202895BA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8">
            <a:extLst>
              <a:ext uri="{FF2B5EF4-FFF2-40B4-BE49-F238E27FC236}">
                <a16:creationId xmlns:a16="http://schemas.microsoft.com/office/drawing/2014/main" id="{505AC138-E4CB-8313-23BF-E2581B05A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764" y="5860650"/>
            <a:ext cx="3301901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14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Title,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Samsung Semiconductor (14)</a:t>
            </a:r>
            <a:endParaRPr kumimoji="1" lang="ko-KR" altLang="en-US" dirty="0"/>
          </a:p>
        </p:txBody>
      </p:sp>
      <p:sp>
        <p:nvSpPr>
          <p:cNvPr id="3" name="텍스트 개체 틀 18">
            <a:extLst>
              <a:ext uri="{FF2B5EF4-FFF2-40B4-BE49-F238E27FC236}">
                <a16:creationId xmlns:a16="http://schemas.microsoft.com/office/drawing/2014/main" id="{619F4B8A-B6D7-5E91-698B-8D7FC4571C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764" y="5441241"/>
            <a:ext cx="3301901" cy="4032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Presenter Name (20)</a:t>
            </a:r>
            <a:endParaRPr kumimoji="1" lang="ko-KR" altLang="en-US" dirty="0"/>
          </a:p>
        </p:txBody>
      </p:sp>
      <p:sp>
        <p:nvSpPr>
          <p:cNvPr id="4" name="텍스트 개체 틀 18">
            <a:extLst>
              <a:ext uri="{FF2B5EF4-FFF2-40B4-BE49-F238E27FC236}">
                <a16:creationId xmlns:a16="http://schemas.microsoft.com/office/drawing/2014/main" id="{9F0FFC40-1E27-8B2A-C1BD-246CE343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764" y="3227387"/>
            <a:ext cx="11166643" cy="4032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subtitle (20)</a:t>
            </a:r>
            <a:endParaRPr kumimoji="1" lang="ko-KR" altLang="en-US" dirty="0"/>
          </a:p>
        </p:txBody>
      </p:sp>
      <p:sp>
        <p:nvSpPr>
          <p:cNvPr id="5" name="제목 12">
            <a:extLst>
              <a:ext uri="{FF2B5EF4-FFF2-40B4-BE49-F238E27FC236}">
                <a16:creationId xmlns:a16="http://schemas.microsoft.com/office/drawing/2014/main" id="{0227A882-B25B-B98E-FD3C-4EEE84820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4" y="2425467"/>
            <a:ext cx="11166643" cy="7078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0" lang="ko-KR" altLang="en-US" sz="4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title (40)</a:t>
            </a:r>
            <a:endParaRPr kumimoji="1" lang="ko-KR" altLang="en-US" dirty="0"/>
          </a:p>
        </p:txBody>
      </p:sp>
      <p:pic>
        <p:nvPicPr>
          <p:cNvPr id="6" name="그림 5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DBD346C1-B71E-6D7D-BA9E-2476BCD0FA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57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6103" y="623414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32pt</a:t>
            </a:r>
            <a:endParaRPr lang="ko-KR" altLang="en-US" dirty="0"/>
          </a:p>
        </p:txBody>
      </p:sp>
      <p:sp>
        <p:nvSpPr>
          <p:cNvPr id="7" name="텍스트 개체 틀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4" y="1361107"/>
            <a:ext cx="11095034" cy="2539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+mn-lt"/>
                <a:cs typeface="Samsung Sharp Sans Medium" pitchFamily="2" charset="0"/>
              </a:defRPr>
            </a:lvl1pPr>
            <a:lvl2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2pPr>
            <a:lvl3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3pPr>
            <a:lvl4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4pPr>
            <a:lvl5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5pPr>
          </a:lstStyle>
          <a:p>
            <a:pPr lvl="0"/>
            <a:r>
              <a:rPr lang="en-US" altLang="ko-KR" dirty="0" err="1"/>
              <a:t>Eng_Sub</a:t>
            </a:r>
            <a:r>
              <a:rPr lang="en-US" altLang="ko-KR" dirty="0"/>
              <a:t> title 14pt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그래픽, 다채로움,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C4473E6-42B8-2252-D454-71CAD695F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54pt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uide Cov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4">
            <a:extLst>
              <a:ext uri="{FF2B5EF4-FFF2-40B4-BE49-F238E27FC236}">
                <a16:creationId xmlns:a16="http://schemas.microsoft.com/office/drawing/2014/main" id="{F3116006-05F2-4705-B73C-095FDC46BB40}"/>
              </a:ext>
            </a:extLst>
          </p:cNvPr>
          <p:cNvSpPr txBox="1">
            <a:spLocks/>
          </p:cNvSpPr>
          <p:nvPr userDrawn="1"/>
        </p:nvSpPr>
        <p:spPr>
          <a:xfrm>
            <a:off x="11708816" y="6533353"/>
            <a:ext cx="405693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3820A-BCF4-544C-8268-986A81C46E89}" type="slidenum">
              <a:rPr kumimoji="1" lang="ko-KR" altLang="en-US" sz="1000" smtClean="0"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rPr>
              <a:pPr/>
              <a:t>‹#›</a:t>
            </a:fld>
            <a:endParaRPr kumimoji="1" lang="ko-KR" altLang="en-US" sz="1000" dirty="0">
              <a:solidFill>
                <a:schemeClr val="bg1"/>
              </a:solidFill>
              <a:latin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17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1">
    <p:bg>
      <p:bgPr>
        <a:solidFill>
          <a:srgbClr val="00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1140636-FD1F-2C2C-DA69-51C07151B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0549" y="244042"/>
            <a:ext cx="1423529" cy="219060"/>
          </a:xfrm>
          <a:prstGeom prst="rect">
            <a:avLst/>
          </a:prstGeom>
        </p:spPr>
      </p:pic>
      <p:pic>
        <p:nvPicPr>
          <p:cNvPr id="8" name="그림 7" descr="그래픽, 스크린샷, 다채로움, 일렉트릭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C165D5F-BC0F-9B01-DD65-62A288086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8" b="90000" l="46257" r="83901">
                        <a14:foregroundMark x1="52225" y1="3704" x2="57068" y2="15370"/>
                        <a14:foregroundMark x1="57068" y1="15370" x2="64476" y2="14907"/>
                        <a14:foregroundMark x1="47362" y1="3861" x2="46257" y2="3148"/>
                        <a14:foregroundMark x1="64476" y1="14907" x2="49727" y2="5387"/>
                        <a14:foregroundMark x1="53482" y1="3519" x2="54738" y2="14444"/>
                        <a14:foregroundMark x1="54738" y1="14444" x2="60864" y2="22315"/>
                        <a14:foregroundMark x1="60864" y1="22315" x2="65157" y2="8611"/>
                        <a14:foregroundMark x1="65157" y1="8611" x2="60995" y2="25926"/>
                        <a14:foregroundMark x1="60995" y1="25926" x2="55052" y2="25926"/>
                        <a14:foregroundMark x1="55052" y1="25926" x2="50550" y2="7315"/>
                        <a14:foregroundMark x1="50550" y1="7315" x2="50471" y2="6389"/>
                        <a14:backgroundMark x1="49162" y1="2685" x2="50916" y2="44259"/>
                        <a14:backgroundMark x1="47775" y1="2500" x2="48063" y2="13981"/>
                        <a14:backgroundMark x1="48455" y1="2130" x2="48979" y2="9537"/>
                        <a14:backgroundMark x1="73691" y1="10370" x2="63848" y2="52685"/>
                        <a14:backgroundMark x1="63848" y1="52685" x2="70209" y2="75278"/>
                        <a14:backgroundMark x1="70209" y1="75278" x2="79110" y2="61019"/>
                        <a14:backgroundMark x1="79110" y1="61019" x2="79110" y2="41852"/>
                        <a14:backgroundMark x1="79110" y1="41852" x2="75524" y2="29722"/>
                      </a14:backgroundRemoval>
                    </a14:imgEffect>
                  </a14:imgLayer>
                </a14:imgProps>
              </a:ext>
            </a:extLst>
          </a:blip>
          <a:srcRect l="48604" r="31598" b="66454"/>
          <a:stretch/>
        </p:blipFill>
        <p:spPr>
          <a:xfrm flipV="1">
            <a:off x="-73487" y="5420325"/>
            <a:ext cx="3075191" cy="1437676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660025C8-A25A-7D11-1107-A7B2B32E4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9148" y="6463609"/>
            <a:ext cx="38674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256855" rtl="0" eaLnBrk="1" latinLnBrk="0" hangingPunct="1">
              <a:defRPr kumimoji="1" lang="ko-Kore-KR" altLang="en-US" sz="899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2ADEDE5-8228-1646-9F8F-905AB3573518}" type="slidenum">
              <a:rPr lang="en-US" altLang="ko-KR" smtClean="0"/>
              <a:pPr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582258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9">
          <p15:clr>
            <a:srgbClr val="A4A3A4"/>
          </p15:clr>
        </p15:guide>
        <p15:guide id="2" pos="12800">
          <p15:clr>
            <a:srgbClr val="A4A3A4"/>
          </p15:clr>
        </p15:guide>
        <p15:guide id="3" pos="11303">
          <p15:clr>
            <a:srgbClr val="A4A3A4"/>
          </p15:clr>
        </p15:guide>
        <p15:guide id="4" orient="horz" pos="6459">
          <p15:clr>
            <a:srgbClr val="A4A3A4"/>
          </p15:clr>
        </p15:guide>
        <p15:guide id="5" orient="horz" pos="1980">
          <p15:clr>
            <a:srgbClr val="A4A3A4"/>
          </p15:clr>
        </p15:guide>
        <p15:guide id="6" orient="horz" pos="259">
          <p15:clr>
            <a:srgbClr val="A4A3A4"/>
          </p15:clr>
        </p15:guide>
        <p15:guide id="7" pos="1483">
          <p15:clr>
            <a:srgbClr val="A4A3A4"/>
          </p15:clr>
        </p15:guide>
        <p15:guide id="8" pos="21055">
          <p15:clr>
            <a:srgbClr val="A4A3A4"/>
          </p15:clr>
        </p15:guide>
        <p15:guide id="9" pos="2482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6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12192000" cy="6893905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8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0174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5"/>
          </a:xfrm>
          <a:prstGeom prst="rect">
            <a:avLst/>
          </a:prstGeom>
        </p:spPr>
      </p:pic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3B5713-62A3-469D-A8F6-E96650DFC40E}" type="datetimeFigureOut">
              <a:rPr lang="ko-KR" altLang="en-US" smtClean="0"/>
              <a:pPr/>
              <a:t>2025-05-19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EFB19D1-2FD6-4A40-848A-54152A46585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8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74" r:id="rId3"/>
    <p:sldLayoutId id="2147483670" r:id="rId4"/>
    <p:sldLayoutId id="2147483673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i1207.kim@samsung.com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18" Type="http://schemas.microsoft.com/office/2007/relationships/hdphoto" Target="../media/hdphoto6.wdp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image" Target="../media/image18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openxmlformats.org/officeDocument/2006/relationships/image" Target="../media/image20.jpe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4">
            <a:extLst>
              <a:ext uri="{FF2B5EF4-FFF2-40B4-BE49-F238E27FC236}">
                <a16:creationId xmlns:a16="http://schemas.microsoft.com/office/drawing/2014/main" id="{625719C6-83EB-924C-2B62-B9920B3EEFCC}"/>
              </a:ext>
            </a:extLst>
          </p:cNvPr>
          <p:cNvSpPr txBox="1">
            <a:spLocks/>
          </p:cNvSpPr>
          <p:nvPr/>
        </p:nvSpPr>
        <p:spPr>
          <a:xfrm>
            <a:off x="263764" y="3227387"/>
            <a:ext cx="11166643" cy="426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</a:rPr>
              <a:t>Speaker Guide – Tech Session 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1F0CAD0D-993E-2C93-9400-069A07DE85D1}"/>
              </a:ext>
            </a:extLst>
          </p:cNvPr>
          <p:cNvSpPr txBox="1">
            <a:spLocks/>
          </p:cNvSpPr>
          <p:nvPr/>
        </p:nvSpPr>
        <p:spPr>
          <a:xfrm>
            <a:off x="263764" y="2426910"/>
            <a:ext cx="11166643" cy="70500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SAFE</a:t>
            </a:r>
            <a:r>
              <a:rPr lang="ko-KR" altLang="en-US" sz="4800" dirty="0">
                <a:solidFill>
                  <a:schemeClr val="bg1"/>
                </a:solidFill>
              </a:rPr>
              <a:t>™</a:t>
            </a:r>
            <a:r>
              <a:rPr lang="en-US" altLang="ko-KR" sz="4800" dirty="0">
                <a:solidFill>
                  <a:schemeClr val="bg1"/>
                </a:solidFill>
              </a:rPr>
              <a:t> Forum 2025 U.S.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6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Tech Session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18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Tech</a:t>
            </a:r>
            <a:r>
              <a:rPr kumimoji="1" lang="en-US" altLang="ko-KR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 Session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68589" y="1001663"/>
            <a:ext cx="11081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lvl="0" indent="-171450" defTabSz="554478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삼성긴고딕 Regular"/>
                <a:cs typeface="Samsung Sharp Sans Regular" pitchFamily="2" charset="0"/>
              </a:rPr>
              <a:t>Speakers should arrive at least </a:t>
            </a:r>
            <a:r>
              <a:rPr lang="en-US" altLang="ko-KR" sz="1200" dirty="0">
                <a:solidFill>
                  <a:schemeClr val="bg1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15 minutes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삼성긴고딕 Regular"/>
                <a:cs typeface="Samsung Sharp Sans Regular" pitchFamily="2" charset="0"/>
              </a:rPr>
              <a:t> beforehand at the </a:t>
            </a:r>
            <a:r>
              <a:rPr lang="en-US" altLang="ko-KR" sz="1200" b="1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assigned Tech Session r</a:t>
            </a:r>
            <a:r>
              <a:rPr lang="en-US" altLang="ko-KR" sz="1200" b="1" dirty="0">
                <a:solidFill>
                  <a:schemeClr val="bg1"/>
                </a:solidFill>
                <a:latin typeface="Samsung Sharp Sans Regular" pitchFamily="2" charset="0"/>
                <a:ea typeface="삼성긴고딕 Regular"/>
                <a:cs typeface="Samsung Sharp Sans Regular" pitchFamily="2" charset="0"/>
              </a:rPr>
              <a:t>oom for the pre-meeting with Session Chair.</a:t>
            </a:r>
          </a:p>
          <a:p>
            <a:pPr marL="179151" marR="125144" lvl="0" indent="-171450" defTabSz="554478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Samsung Sharp Sans Regular" pitchFamily="2" charset="0"/>
                <a:ea typeface="삼성긴고딕 Regular"/>
                <a:cs typeface="Samsung Sharp Sans Regular" pitchFamily="2" charset="0"/>
              </a:rPr>
              <a:t>The MC will introduce each speaker at the beginning of the session.</a:t>
            </a:r>
          </a:p>
          <a:p>
            <a:pPr marL="179151" marR="125144" lvl="0" indent="-171450" defTabSz="554478">
              <a:lnSpc>
                <a:spcPct val="20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삼성긴고딕 Regular"/>
                <a:cs typeface="Samsung Sharp Sans Regular" pitchFamily="2" charset="0"/>
              </a:rPr>
              <a:t>The presentations have a duration of </a:t>
            </a:r>
            <a:r>
              <a:rPr lang="en-US" altLang="ko-KR" sz="1200" dirty="0">
                <a:solidFill>
                  <a:schemeClr val="bg1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15 minutes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삼성긴고딕 Regular"/>
                <a:cs typeface="Samsung Sharp Sans Regular" pitchFamily="2" charset="0"/>
              </a:rPr>
              <a:t>. The timekeeper will inform you </a:t>
            </a:r>
            <a:r>
              <a:rPr lang="en-US" altLang="ko-KR" sz="1200" dirty="0">
                <a:solidFill>
                  <a:schemeClr val="bg1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3 minutes and 1 minute 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삼성긴고딕 Regular"/>
                <a:cs typeface="Samsung Sharp Sans Regular" pitchFamily="2" charset="0"/>
              </a:rPr>
              <a:t>before the end.</a:t>
            </a:r>
            <a:endParaRPr lang="en-US" altLang="ko-KR" sz="12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101" y="2572646"/>
            <a:ext cx="5715798" cy="361047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4264269" y="4448908"/>
            <a:ext cx="1345223" cy="7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682762" y="4448907"/>
            <a:ext cx="947980" cy="8352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78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5747274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Prompter Guide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Tech</a:t>
            </a:r>
            <a:r>
              <a:rPr kumimoji="1" lang="en-US" altLang="ko-KR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 Session 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36" name="텍스트 개체 틀 2">
            <a:extLst>
              <a:ext uri="{FF2B5EF4-FFF2-40B4-BE49-F238E27FC236}">
                <a16:creationId xmlns:a16="http://schemas.microsoft.com/office/drawing/2014/main" id="{AE118D2D-9F22-0D5B-DBD9-0973BFE4EFFD}"/>
              </a:ext>
            </a:extLst>
          </p:cNvPr>
          <p:cNvSpPr txBox="1">
            <a:spLocks/>
          </p:cNvSpPr>
          <p:nvPr/>
        </p:nvSpPr>
        <p:spPr>
          <a:xfrm>
            <a:off x="568590" y="1425868"/>
            <a:ext cx="11234720" cy="160984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1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For Tech Session I, you will find three monitors in the room – one for presentation slide and two for teleprompters to show script.</a:t>
            </a: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1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For Tech Session II, you will find two monitors in the room – one for presentation slide and one for teleprompter to show script.</a:t>
            </a: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1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The script will be shown from top to bottom and vice versa. The speed of the prompter can be adjusted depending on the speed of speech.</a:t>
            </a: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1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The prompter will be shown with Teleprompter program.</a:t>
            </a: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1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During rehearsal, speakers can adjust the prompter speed and font size and decide whether to use the timer on the screen or not.</a:t>
            </a: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endParaRPr lang="en-US" altLang="ko-KR" sz="11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590" y="2905520"/>
            <a:ext cx="8267007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/>
            <a:r>
              <a:rPr lang="en-US" altLang="ko-KR" sz="1092" dirty="0">
                <a:solidFill>
                  <a:schemeClr val="bg1"/>
                </a:solidFill>
                <a:ea typeface="삼성긴고딕 Regular"/>
              </a:rPr>
              <a:t>* If you would like to use a prompter, please send the script to us </a:t>
            </a:r>
            <a:r>
              <a:rPr lang="en-US" altLang="ko-KR" sz="1092" b="1" u="sng" dirty="0">
                <a:solidFill>
                  <a:schemeClr val="bg1"/>
                </a:solidFill>
                <a:ea typeface="삼성긴고딕 Regular"/>
              </a:rPr>
              <a:t>at least one week before the rehearsal date</a:t>
            </a:r>
            <a:r>
              <a:rPr lang="en-US" altLang="ko-KR" sz="1092" u="sng" dirty="0">
                <a:solidFill>
                  <a:schemeClr val="bg1"/>
                </a:solidFill>
                <a:ea typeface="삼성긴고딕 Regular"/>
              </a:rPr>
              <a:t>.</a:t>
            </a:r>
            <a:endParaRPr lang="ko-KR" altLang="en-US" sz="1092" u="sng" dirty="0">
              <a:solidFill>
                <a:schemeClr val="bg1"/>
              </a:solidFill>
              <a:ea typeface="삼성긴고딕 Regula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106" y="3348874"/>
            <a:ext cx="6889687" cy="33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3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341379"/>
            <a:ext cx="7984052" cy="7078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Agenda</a:t>
            </a:r>
          </a:p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Tech Session I: </a:t>
            </a:r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Design Solutions for Smarter Silicon</a:t>
            </a:r>
            <a:endParaRPr lang="en-US" altLang="ko-KR" sz="2000" kern="0" dirty="0">
              <a:solidFill>
                <a:srgbClr val="FFFFFF"/>
              </a:solidFill>
              <a:ea typeface="맑은 고딕"/>
            </a:endParaRP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Tech</a:t>
            </a:r>
            <a:r>
              <a:rPr kumimoji="1" lang="en-US" altLang="ko-KR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 </a:t>
            </a:r>
            <a:r>
              <a:rPr lang="en-US" altLang="ko-KR" kern="0" dirty="0">
                <a:solidFill>
                  <a:srgbClr val="FFFFFF"/>
                </a:solidFill>
              </a:rPr>
              <a:t>Session I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465B8F98-CFE3-F247-79FF-CE86EE02E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42745"/>
              </p:ext>
            </p:extLst>
          </p:nvPr>
        </p:nvGraphicFramePr>
        <p:xfrm>
          <a:off x="641202" y="2243757"/>
          <a:ext cx="11265381" cy="378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89">
                  <a:extLst>
                    <a:ext uri="{9D8B030D-6E8A-4147-A177-3AD203B41FA5}">
                      <a16:colId xmlns:a16="http://schemas.microsoft.com/office/drawing/2014/main" val="575429957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3323298666"/>
                    </a:ext>
                  </a:extLst>
                </a:gridCol>
                <a:gridCol w="8154600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1241783">
                  <a:extLst>
                    <a:ext uri="{9D8B030D-6E8A-4147-A177-3AD203B41FA5}">
                      <a16:colId xmlns:a16="http://schemas.microsoft.com/office/drawing/2014/main" val="414964897"/>
                    </a:ext>
                  </a:extLst>
                </a:gridCol>
              </a:tblGrid>
              <a:tr h="3713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(PDT)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Duration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Presentation 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Speaker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1:15 - 1:30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15 min.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Samsung</a:t>
                      </a:r>
                      <a:r>
                        <a:rPr lang="en-US" sz="105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Tech Talk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Ben </a:t>
                      </a:r>
                      <a:r>
                        <a:rPr lang="en-US" sz="105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Rhew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(Samsung)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5652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1:30 - 1:45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Accelerating Time to Market with </a:t>
                      </a:r>
                      <a:r>
                        <a:rPr lang="en-US" sz="105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Chiplet</a:t>
                      </a:r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Reference Architectures</a:t>
                      </a: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Alphawave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SEMI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826141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1:45 - 2:00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Leading AI/HPC Chip Innovation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SEMIFIVE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899767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2:00 - 2:15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 4nm Peta-scale AI SoC with Unmatched TPS/Watt</a:t>
                      </a: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Rebellions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267049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2:15 - 2:30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Generative AI driven Newer and Faster IP Standards</a:t>
                      </a: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Synopsys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4465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2:30 - 2:45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Providing Differentiated Solutions HPC and Ultra-Low Power Applications</a:t>
                      </a: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ADTechnology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351264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2:45 - 3:00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Redefining SoC Design: The Shift to </a:t>
                      </a:r>
                      <a:r>
                        <a:rPr lang="en-US" sz="105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Chiplet</a:t>
                      </a:r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-Based Architectures</a:t>
                      </a: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Cadence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208754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3:00 - 3:15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Discover Next Generation AI/HPC SoC Design</a:t>
                      </a: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GAONCHIPS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905615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3:15 - 3:20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5 min.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Closing</a:t>
                      </a:r>
                      <a:r>
                        <a:rPr lang="en-US" sz="105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Ben </a:t>
                      </a:r>
                      <a:r>
                        <a:rPr lang="en-US" altLang="ko-KR" sz="1050" b="0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Rhew</a:t>
                      </a:r>
                      <a:endParaRPr lang="en-US" altLang="ko-KR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algn="ctr" fontAlgn="ctr"/>
                      <a:r>
                        <a:rPr lang="en-US" altLang="ko-KR" sz="105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(Samsung)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836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70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5747274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Backstage Plan (Tech Session I)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Tech Session I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FF35418E-7136-D206-ACE6-16533B272A85}"/>
              </a:ext>
            </a:extLst>
          </p:cNvPr>
          <p:cNvSpPr/>
          <p:nvPr/>
        </p:nvSpPr>
        <p:spPr>
          <a:xfrm>
            <a:off x="568590" y="1461380"/>
            <a:ext cx="8680453" cy="1579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① Please arrive at the </a:t>
            </a:r>
            <a:r>
              <a:rPr lang="en-US" altLang="ko-KR" sz="1200" b="1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main hall 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15 minutes before the session.</a:t>
            </a:r>
          </a:p>
          <a:p>
            <a:pPr lvl="0"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② Please wait for the staff's instructions at the speaker's seat on the right side of the hall.</a:t>
            </a:r>
          </a:p>
          <a:p>
            <a:pPr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③ Go to the waiting area next to the stage before the presentation and wear the mic (headset mics).</a:t>
            </a:r>
          </a:p>
          <a:p>
            <a:pPr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④ The MC will call you onto the stage when it is your turn to speak.</a:t>
            </a:r>
          </a:p>
          <a:p>
            <a:pPr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⑤ After the presentation, please return to the speaker's seat.</a:t>
            </a:r>
            <a:endParaRPr lang="ko-KR" altLang="en-US" sz="1200" dirty="0">
              <a:solidFill>
                <a:schemeClr val="bg1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</p:txBody>
      </p:sp>
      <p:pic>
        <p:nvPicPr>
          <p:cNvPr id="69" name="Picture 20">
            <a:extLst>
              <a:ext uri="{FF2B5EF4-FFF2-40B4-BE49-F238E27FC236}">
                <a16:creationId xmlns:a16="http://schemas.microsoft.com/office/drawing/2014/main" id="{0DCC0632-95D2-420C-AAB0-9BBA49E15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680"/>
          <a:stretch/>
        </p:blipFill>
        <p:spPr>
          <a:xfrm rot="5400000">
            <a:off x="2286978" y="2219053"/>
            <a:ext cx="3219074" cy="5257946"/>
          </a:xfrm>
          <a:prstGeom prst="rect">
            <a:avLst/>
          </a:prstGeom>
        </p:spPr>
      </p:pic>
      <p:grpSp>
        <p:nvGrpSpPr>
          <p:cNvPr id="70" name="그룹 69"/>
          <p:cNvGrpSpPr/>
          <p:nvPr/>
        </p:nvGrpSpPr>
        <p:grpSpPr>
          <a:xfrm>
            <a:off x="7224440" y="4619452"/>
            <a:ext cx="4040324" cy="1868227"/>
            <a:chOff x="7454158" y="4024143"/>
            <a:chExt cx="4040324" cy="1868227"/>
          </a:xfrm>
        </p:grpSpPr>
        <p:sp>
          <p:nvSpPr>
            <p:cNvPr id="71" name="타원 44">
              <a:extLst>
                <a:ext uri="{FF2B5EF4-FFF2-40B4-BE49-F238E27FC236}">
                  <a16:creationId xmlns:a16="http://schemas.microsoft.com/office/drawing/2014/main" id="{DFED3E3C-DBAE-43A1-80AA-8C07E1C06E7E}"/>
                </a:ext>
              </a:extLst>
            </p:cNvPr>
            <p:cNvSpPr/>
            <p:nvPr/>
          </p:nvSpPr>
          <p:spPr>
            <a:xfrm>
              <a:off x="7454158" y="4093161"/>
              <a:ext cx="170292" cy="1702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1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2" name="타원 47">
              <a:extLst>
                <a:ext uri="{FF2B5EF4-FFF2-40B4-BE49-F238E27FC236}">
                  <a16:creationId xmlns:a16="http://schemas.microsoft.com/office/drawing/2014/main" id="{F9B9CA65-FB9F-41CB-92A3-669EB0F80D9D}"/>
                </a:ext>
              </a:extLst>
            </p:cNvPr>
            <p:cNvSpPr/>
            <p:nvPr/>
          </p:nvSpPr>
          <p:spPr>
            <a:xfrm>
              <a:off x="7454158" y="4485852"/>
              <a:ext cx="170292" cy="1702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2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3" name="타원 61">
              <a:extLst>
                <a:ext uri="{FF2B5EF4-FFF2-40B4-BE49-F238E27FC236}">
                  <a16:creationId xmlns:a16="http://schemas.microsoft.com/office/drawing/2014/main" id="{F977FC40-1656-498A-AA6C-F2D62390F3C1}"/>
                </a:ext>
              </a:extLst>
            </p:cNvPr>
            <p:cNvSpPr/>
            <p:nvPr/>
          </p:nvSpPr>
          <p:spPr>
            <a:xfrm>
              <a:off x="7454158" y="4873961"/>
              <a:ext cx="170292" cy="17029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타원 70">
              <a:extLst>
                <a:ext uri="{FF2B5EF4-FFF2-40B4-BE49-F238E27FC236}">
                  <a16:creationId xmlns:a16="http://schemas.microsoft.com/office/drawing/2014/main" id="{DE95B209-0C88-4DFF-8FD6-6B9A7F6F7527}"/>
                </a:ext>
              </a:extLst>
            </p:cNvPr>
            <p:cNvSpPr/>
            <p:nvPr/>
          </p:nvSpPr>
          <p:spPr>
            <a:xfrm>
              <a:off x="7454158" y="5262069"/>
              <a:ext cx="170292" cy="170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4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5" name="타원 79">
              <a:extLst>
                <a:ext uri="{FF2B5EF4-FFF2-40B4-BE49-F238E27FC236}">
                  <a16:creationId xmlns:a16="http://schemas.microsoft.com/office/drawing/2014/main" id="{B70C7607-5904-488C-9D05-ACAAC529B847}"/>
                </a:ext>
              </a:extLst>
            </p:cNvPr>
            <p:cNvSpPr/>
            <p:nvPr/>
          </p:nvSpPr>
          <p:spPr>
            <a:xfrm>
              <a:off x="7454158" y="5650177"/>
              <a:ext cx="170292" cy="1702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5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6" name="직사각형 88">
              <a:extLst>
                <a:ext uri="{FF2B5EF4-FFF2-40B4-BE49-F238E27FC236}">
                  <a16:creationId xmlns:a16="http://schemas.microsoft.com/office/drawing/2014/main" id="{542000E0-DA5C-4238-ABEE-CDD64D20788B}"/>
                </a:ext>
              </a:extLst>
            </p:cNvPr>
            <p:cNvSpPr/>
            <p:nvPr/>
          </p:nvSpPr>
          <p:spPr>
            <a:xfrm>
              <a:off x="7662235" y="4024143"/>
              <a:ext cx="3832247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en-US" altLang="ko-KR" sz="1050" dirty="0">
                  <a:solidFill>
                    <a:schemeClr val="bg1"/>
                  </a:solidFill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10 min before speech, move to the backstage</a:t>
              </a:r>
              <a:endParaRPr lang="ko-KR" altLang="en-US" sz="1050" dirty="0">
                <a:solidFill>
                  <a:schemeClr val="bg1"/>
                </a:solidFill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77" name="직사각형 89">
              <a:extLst>
                <a:ext uri="{FF2B5EF4-FFF2-40B4-BE49-F238E27FC236}">
                  <a16:creationId xmlns:a16="http://schemas.microsoft.com/office/drawing/2014/main" id="{F42F13C8-A2BB-4C13-9D77-C07C0DB3E2D2}"/>
                </a:ext>
              </a:extLst>
            </p:cNvPr>
            <p:cNvSpPr/>
            <p:nvPr/>
          </p:nvSpPr>
          <p:spPr>
            <a:xfrm>
              <a:off x="7662236" y="4416827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en-US" altLang="ko-KR" sz="1050" dirty="0">
                  <a:solidFill>
                    <a:schemeClr val="bg1"/>
                  </a:solidFill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Backstage: set up mic</a:t>
              </a:r>
              <a:endParaRPr lang="ko-KR" altLang="en-US" sz="1050" dirty="0">
                <a:solidFill>
                  <a:schemeClr val="bg1"/>
                </a:solidFill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78" name="직사각형 90">
              <a:extLst>
                <a:ext uri="{FF2B5EF4-FFF2-40B4-BE49-F238E27FC236}">
                  <a16:creationId xmlns:a16="http://schemas.microsoft.com/office/drawing/2014/main" id="{26ED64C6-9A4B-4682-8F49-0F83B7016934}"/>
                </a:ext>
              </a:extLst>
            </p:cNvPr>
            <p:cNvSpPr/>
            <p:nvPr/>
          </p:nvSpPr>
          <p:spPr>
            <a:xfrm>
              <a:off x="7662236" y="4804928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en-US" altLang="ko-KR" sz="1050" dirty="0">
                  <a:solidFill>
                    <a:schemeClr val="bg1"/>
                  </a:solidFill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Main stage: presentation</a:t>
              </a:r>
              <a:endParaRPr lang="ko-KR" altLang="en-US" sz="1050" dirty="0">
                <a:solidFill>
                  <a:schemeClr val="bg1"/>
                </a:solidFill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79" name="직사각형 91">
              <a:extLst>
                <a:ext uri="{FF2B5EF4-FFF2-40B4-BE49-F238E27FC236}">
                  <a16:creationId xmlns:a16="http://schemas.microsoft.com/office/drawing/2014/main" id="{C1FCD870-D24C-44AF-AB2A-88BD21037A9B}"/>
                </a:ext>
              </a:extLst>
            </p:cNvPr>
            <p:cNvSpPr/>
            <p:nvPr/>
          </p:nvSpPr>
          <p:spPr>
            <a:xfrm>
              <a:off x="7662236" y="5581131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en-US" altLang="ko-KR" sz="1050" dirty="0">
                  <a:solidFill>
                    <a:schemeClr val="bg1"/>
                  </a:solidFill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Return to assigned seat</a:t>
              </a:r>
              <a:endParaRPr lang="ko-KR" altLang="en-US" sz="1050" dirty="0">
                <a:solidFill>
                  <a:schemeClr val="bg1"/>
                </a:solidFill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80" name="직사각형 92">
              <a:extLst>
                <a:ext uri="{FF2B5EF4-FFF2-40B4-BE49-F238E27FC236}">
                  <a16:creationId xmlns:a16="http://schemas.microsoft.com/office/drawing/2014/main" id="{89A95BE5-25E1-47B3-95F4-B0208B1E1880}"/>
                </a:ext>
              </a:extLst>
            </p:cNvPr>
            <p:cNvSpPr/>
            <p:nvPr/>
          </p:nvSpPr>
          <p:spPr>
            <a:xfrm>
              <a:off x="7662236" y="5193029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en-US" altLang="ko-KR" sz="1050" dirty="0">
                  <a:solidFill>
                    <a:schemeClr val="bg1"/>
                  </a:solidFill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Backstage: remove mic</a:t>
              </a:r>
              <a:endParaRPr lang="ko-KR" altLang="en-US" sz="1050" dirty="0">
                <a:solidFill>
                  <a:schemeClr val="bg1"/>
                </a:solidFill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</p:grpSp>
      <p:sp>
        <p:nvSpPr>
          <p:cNvPr id="81" name="직사각형 5">
            <a:extLst>
              <a:ext uri="{FF2B5EF4-FFF2-40B4-BE49-F238E27FC236}">
                <a16:creationId xmlns:a16="http://schemas.microsoft.com/office/drawing/2014/main" id="{0ABB2A90-0EB5-4C30-AFA2-5FBE85885D2E}"/>
              </a:ext>
            </a:extLst>
          </p:cNvPr>
          <p:cNvSpPr/>
          <p:nvPr/>
        </p:nvSpPr>
        <p:spPr>
          <a:xfrm>
            <a:off x="1265840" y="3041300"/>
            <a:ext cx="5499589" cy="354283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>
              <a:solidFill>
                <a:schemeClr val="bg1"/>
              </a:solidFill>
            </a:endParaRPr>
          </a:p>
        </p:txBody>
      </p:sp>
      <p:sp>
        <p:nvSpPr>
          <p:cNvPr id="82" name="타원 35">
            <a:extLst>
              <a:ext uri="{FF2B5EF4-FFF2-40B4-BE49-F238E27FC236}">
                <a16:creationId xmlns:a16="http://schemas.microsoft.com/office/drawing/2014/main" id="{79D8EAD1-915F-49D4-9A1A-84108706A1F1}"/>
              </a:ext>
            </a:extLst>
          </p:cNvPr>
          <p:cNvSpPr/>
          <p:nvPr/>
        </p:nvSpPr>
        <p:spPr>
          <a:xfrm>
            <a:off x="4806616" y="5544889"/>
            <a:ext cx="189993" cy="18999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1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83" name="타원 38">
            <a:extLst>
              <a:ext uri="{FF2B5EF4-FFF2-40B4-BE49-F238E27FC236}">
                <a16:creationId xmlns:a16="http://schemas.microsoft.com/office/drawing/2014/main" id="{D3B526D7-4A03-46F4-9355-DB71AB187A71}"/>
              </a:ext>
            </a:extLst>
          </p:cNvPr>
          <p:cNvSpPr/>
          <p:nvPr/>
        </p:nvSpPr>
        <p:spPr>
          <a:xfrm>
            <a:off x="4665472" y="3921103"/>
            <a:ext cx="189993" cy="18999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2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84" name="타원 39">
            <a:extLst>
              <a:ext uri="{FF2B5EF4-FFF2-40B4-BE49-F238E27FC236}">
                <a16:creationId xmlns:a16="http://schemas.microsoft.com/office/drawing/2014/main" id="{5D4556BD-B29A-43E2-BCC2-281923DF79B8}"/>
              </a:ext>
            </a:extLst>
          </p:cNvPr>
          <p:cNvSpPr/>
          <p:nvPr/>
        </p:nvSpPr>
        <p:spPr>
          <a:xfrm>
            <a:off x="3826455" y="4658033"/>
            <a:ext cx="189993" cy="18999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3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85" name="타원 40">
            <a:extLst>
              <a:ext uri="{FF2B5EF4-FFF2-40B4-BE49-F238E27FC236}">
                <a16:creationId xmlns:a16="http://schemas.microsoft.com/office/drawing/2014/main" id="{3ED78511-E1B2-4D67-9ED4-DE85A3CBD7EA}"/>
              </a:ext>
            </a:extLst>
          </p:cNvPr>
          <p:cNvSpPr/>
          <p:nvPr/>
        </p:nvSpPr>
        <p:spPr>
          <a:xfrm>
            <a:off x="4901612" y="3731110"/>
            <a:ext cx="189993" cy="189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4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86" name="타원 42">
            <a:extLst>
              <a:ext uri="{FF2B5EF4-FFF2-40B4-BE49-F238E27FC236}">
                <a16:creationId xmlns:a16="http://schemas.microsoft.com/office/drawing/2014/main" id="{400B2293-84A4-4D05-88F5-8E8024CCBA0B}"/>
              </a:ext>
            </a:extLst>
          </p:cNvPr>
          <p:cNvSpPr/>
          <p:nvPr/>
        </p:nvSpPr>
        <p:spPr>
          <a:xfrm>
            <a:off x="5077670" y="5663505"/>
            <a:ext cx="189993" cy="189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5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cxnSp>
        <p:nvCxnSpPr>
          <p:cNvPr id="87" name="꺾인 연결선 13">
            <a:extLst>
              <a:ext uri="{FF2B5EF4-FFF2-40B4-BE49-F238E27FC236}">
                <a16:creationId xmlns:a16="http://schemas.microsoft.com/office/drawing/2014/main" id="{20E64D9C-BBCD-4F7A-B8E4-1491C141DBD7}"/>
              </a:ext>
            </a:extLst>
          </p:cNvPr>
          <p:cNvCxnSpPr>
            <a:stCxn id="82" idx="6"/>
          </p:cNvCxnSpPr>
          <p:nvPr/>
        </p:nvCxnSpPr>
        <p:spPr>
          <a:xfrm flipV="1">
            <a:off x="4996609" y="4045623"/>
            <a:ext cx="176059" cy="1594262"/>
          </a:xfrm>
          <a:prstGeom prst="bentConnector2">
            <a:avLst/>
          </a:prstGeom>
          <a:ln w="19050">
            <a:solidFill>
              <a:srgbClr val="1428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18">
            <a:extLst>
              <a:ext uri="{FF2B5EF4-FFF2-40B4-BE49-F238E27FC236}">
                <a16:creationId xmlns:a16="http://schemas.microsoft.com/office/drawing/2014/main" id="{857F11D2-8011-444E-9B02-65CBB88F2CBE}"/>
              </a:ext>
            </a:extLst>
          </p:cNvPr>
          <p:cNvCxnSpPr/>
          <p:nvPr/>
        </p:nvCxnSpPr>
        <p:spPr>
          <a:xfrm flipH="1">
            <a:off x="4895008" y="4012649"/>
            <a:ext cx="271055" cy="0"/>
          </a:xfrm>
          <a:prstGeom prst="straightConnector1">
            <a:avLst/>
          </a:prstGeom>
          <a:ln w="19050">
            <a:solidFill>
              <a:srgbClr val="1428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0">
            <a:extLst>
              <a:ext uri="{FF2B5EF4-FFF2-40B4-BE49-F238E27FC236}">
                <a16:creationId xmlns:a16="http://schemas.microsoft.com/office/drawing/2014/main" id="{4ED0D371-306A-4EA2-A1C2-B37C02DFE742}"/>
              </a:ext>
            </a:extLst>
          </p:cNvPr>
          <p:cNvCxnSpPr/>
          <p:nvPr/>
        </p:nvCxnSpPr>
        <p:spPr>
          <a:xfrm flipH="1">
            <a:off x="2849273" y="4004510"/>
            <a:ext cx="1696044" cy="8140"/>
          </a:xfrm>
          <a:prstGeom prst="straightConnector1">
            <a:avLst/>
          </a:prstGeom>
          <a:ln w="19050">
            <a:solidFill>
              <a:srgbClr val="1428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1">
            <a:extLst>
              <a:ext uri="{FF2B5EF4-FFF2-40B4-BE49-F238E27FC236}">
                <a16:creationId xmlns:a16="http://schemas.microsoft.com/office/drawing/2014/main" id="{F7D445F6-9D55-4CBB-A303-4FC90B406281}"/>
              </a:ext>
            </a:extLst>
          </p:cNvPr>
          <p:cNvCxnSpPr/>
          <p:nvPr/>
        </p:nvCxnSpPr>
        <p:spPr>
          <a:xfrm flipH="1">
            <a:off x="2704695" y="4045623"/>
            <a:ext cx="144578" cy="436920"/>
          </a:xfrm>
          <a:prstGeom prst="straightConnector1">
            <a:avLst/>
          </a:prstGeom>
          <a:ln w="19050">
            <a:solidFill>
              <a:srgbClr val="1428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82">
            <a:extLst>
              <a:ext uri="{FF2B5EF4-FFF2-40B4-BE49-F238E27FC236}">
                <a16:creationId xmlns:a16="http://schemas.microsoft.com/office/drawing/2014/main" id="{9C4A7554-06EA-49BB-A2B2-6B941C2ACA5E}"/>
              </a:ext>
            </a:extLst>
          </p:cNvPr>
          <p:cNvCxnSpPr/>
          <p:nvPr/>
        </p:nvCxnSpPr>
        <p:spPr>
          <a:xfrm>
            <a:off x="2734581" y="4482544"/>
            <a:ext cx="1009969" cy="291969"/>
          </a:xfrm>
          <a:prstGeom prst="straightConnector1">
            <a:avLst/>
          </a:prstGeom>
          <a:ln w="19050">
            <a:solidFill>
              <a:srgbClr val="1428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83">
            <a:extLst>
              <a:ext uri="{FF2B5EF4-FFF2-40B4-BE49-F238E27FC236}">
                <a16:creationId xmlns:a16="http://schemas.microsoft.com/office/drawing/2014/main" id="{99F48768-3F54-41F7-98C0-D72BA576DE57}"/>
              </a:ext>
            </a:extLst>
          </p:cNvPr>
          <p:cNvCxnSpPr/>
          <p:nvPr/>
        </p:nvCxnSpPr>
        <p:spPr>
          <a:xfrm flipV="1">
            <a:off x="4074669" y="4725559"/>
            <a:ext cx="1026449" cy="13713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84">
            <a:extLst>
              <a:ext uri="{FF2B5EF4-FFF2-40B4-BE49-F238E27FC236}">
                <a16:creationId xmlns:a16="http://schemas.microsoft.com/office/drawing/2014/main" id="{B410558A-0926-483D-9753-13E10D8D1835}"/>
              </a:ext>
            </a:extLst>
          </p:cNvPr>
          <p:cNvCxnSpPr/>
          <p:nvPr/>
        </p:nvCxnSpPr>
        <p:spPr>
          <a:xfrm flipH="1" flipV="1">
            <a:off x="5098741" y="3865113"/>
            <a:ext cx="2376" cy="874161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85">
            <a:extLst>
              <a:ext uri="{FF2B5EF4-FFF2-40B4-BE49-F238E27FC236}">
                <a16:creationId xmlns:a16="http://schemas.microsoft.com/office/drawing/2014/main" id="{D3F6080A-1412-408E-B30D-A18FCB0B3050}"/>
              </a:ext>
            </a:extLst>
          </p:cNvPr>
          <p:cNvCxnSpPr/>
          <p:nvPr/>
        </p:nvCxnSpPr>
        <p:spPr>
          <a:xfrm>
            <a:off x="5086079" y="3852431"/>
            <a:ext cx="216404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86">
            <a:extLst>
              <a:ext uri="{FF2B5EF4-FFF2-40B4-BE49-F238E27FC236}">
                <a16:creationId xmlns:a16="http://schemas.microsoft.com/office/drawing/2014/main" id="{25D4B751-9B8B-4AE5-83C6-BABC63AE29FE}"/>
              </a:ext>
            </a:extLst>
          </p:cNvPr>
          <p:cNvCxnSpPr/>
          <p:nvPr/>
        </p:nvCxnSpPr>
        <p:spPr>
          <a:xfrm flipH="1">
            <a:off x="5267664" y="3901177"/>
            <a:ext cx="34821" cy="1857324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그룹 95"/>
          <p:cNvGrpSpPr/>
          <p:nvPr/>
        </p:nvGrpSpPr>
        <p:grpSpPr>
          <a:xfrm>
            <a:off x="7224440" y="2539971"/>
            <a:ext cx="3233318" cy="1805296"/>
            <a:chOff x="10201945" y="546256"/>
            <a:chExt cx="1711135" cy="1127082"/>
          </a:xfrm>
        </p:grpSpPr>
        <p:pic>
          <p:nvPicPr>
            <p:cNvPr id="97" name="Picture 4">
              <a:extLst>
                <a:ext uri="{FF2B5EF4-FFF2-40B4-BE49-F238E27FC236}">
                  <a16:creationId xmlns:a16="http://schemas.microsoft.com/office/drawing/2014/main" id="{ABA4A9D9-0E41-4D58-ABDB-FB52BC327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20000"/>
                      </a14:imgEffect>
                    </a14:imgLayer>
                  </a14:imgProps>
                </a:ext>
              </a:extLst>
            </a:blip>
            <a:srcRect l="16741" t="40394" r="31011" b="5718"/>
            <a:stretch/>
          </p:blipFill>
          <p:spPr>
            <a:xfrm>
              <a:off x="10201945" y="546256"/>
              <a:ext cx="1711135" cy="1127082"/>
            </a:xfrm>
            <a:prstGeom prst="rect">
              <a:avLst/>
            </a:prstGeom>
          </p:spPr>
        </p:pic>
        <p:sp>
          <p:nvSpPr>
            <p:cNvPr id="98" name="직각 삼각형 97"/>
            <p:cNvSpPr/>
            <p:nvPr/>
          </p:nvSpPr>
          <p:spPr bwMode="auto">
            <a:xfrm rot="21181097">
              <a:off x="10920474" y="1221287"/>
              <a:ext cx="190500" cy="265946"/>
            </a:xfrm>
            <a:prstGeom prst="rtTriangl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04" rIns="0" bIns="45704" numCol="1" spcCol="0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739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100" b="1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endParaRPr>
            </a:p>
          </p:txBody>
        </p:sp>
        <p:sp>
          <p:nvSpPr>
            <p:cNvPr id="99" name="직각 삼각형 98"/>
            <p:cNvSpPr/>
            <p:nvPr/>
          </p:nvSpPr>
          <p:spPr bwMode="auto">
            <a:xfrm rot="16200000">
              <a:off x="10957517" y="1136013"/>
              <a:ext cx="339290" cy="386602"/>
            </a:xfrm>
            <a:prstGeom prst="rtTriangl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04" rIns="0" bIns="45704" numCol="1" spcCol="0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739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100" b="1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endParaRPr>
            </a:p>
          </p:txBody>
        </p:sp>
        <p:sp>
          <p:nvSpPr>
            <p:cNvPr id="100" name="직각 삼각형 99"/>
            <p:cNvSpPr/>
            <p:nvPr/>
          </p:nvSpPr>
          <p:spPr bwMode="auto">
            <a:xfrm rot="4874937">
              <a:off x="11000449" y="1113516"/>
              <a:ext cx="258835" cy="415152"/>
            </a:xfrm>
            <a:prstGeom prst="rtTriangl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04" rIns="0" bIns="45704" numCol="1" spcCol="0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739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100" b="1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endParaRPr>
            </a:p>
          </p:txBody>
        </p:sp>
        <p:sp>
          <p:nvSpPr>
            <p:cNvPr id="101" name="직각 삼각형 100"/>
            <p:cNvSpPr/>
            <p:nvPr/>
          </p:nvSpPr>
          <p:spPr bwMode="auto">
            <a:xfrm rot="3526821">
              <a:off x="11132854" y="1156503"/>
              <a:ext cx="176113" cy="327700"/>
            </a:xfrm>
            <a:prstGeom prst="rtTriangl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04" rIns="0" bIns="45704" numCol="1" spcCol="0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739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100" b="1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endParaRPr>
            </a:p>
          </p:txBody>
        </p:sp>
        <p:sp>
          <p:nvSpPr>
            <p:cNvPr id="102" name="직사각형 101"/>
            <p:cNvSpPr/>
            <p:nvPr/>
          </p:nvSpPr>
          <p:spPr bwMode="auto">
            <a:xfrm>
              <a:off x="11035146" y="1303020"/>
              <a:ext cx="91285" cy="11942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04" rIns="0" bIns="45704" numCol="1" spcCol="0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739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100" b="1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endParaRPr>
            </a:p>
          </p:txBody>
        </p:sp>
      </p:grpSp>
      <p:sp>
        <p:nvSpPr>
          <p:cNvPr id="103" name="직사각형 102"/>
          <p:cNvSpPr/>
          <p:nvPr/>
        </p:nvSpPr>
        <p:spPr>
          <a:xfrm>
            <a:off x="8617058" y="364951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Plenary</a:t>
            </a:r>
          </a:p>
          <a:p>
            <a:r>
              <a:rPr lang="en-US" altLang="ko-KR" sz="900" dirty="0">
                <a:solidFill>
                  <a:schemeClr val="bg1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Session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  <p:pic>
        <p:nvPicPr>
          <p:cNvPr id="104" name="그림 103"/>
          <p:cNvPicPr>
            <a:picLocks noChangeAspect="1"/>
          </p:cNvPicPr>
          <p:nvPr/>
        </p:nvPicPr>
        <p:blipFill rotWithShape="1">
          <a:blip r:embed="rId5"/>
          <a:srcRect l="12941" t="28914" r="37733" b="20170"/>
          <a:stretch/>
        </p:blipFill>
        <p:spPr>
          <a:xfrm>
            <a:off x="7187278" y="2483120"/>
            <a:ext cx="3270480" cy="2003238"/>
          </a:xfrm>
          <a:prstGeom prst="rect">
            <a:avLst/>
          </a:prstGeom>
        </p:spPr>
      </p:pic>
      <p:cxnSp>
        <p:nvCxnSpPr>
          <p:cNvPr id="105" name="직선 화살표 연결선 104"/>
          <p:cNvCxnSpPr/>
          <p:nvPr/>
        </p:nvCxnSpPr>
        <p:spPr>
          <a:xfrm flipH="1">
            <a:off x="6244882" y="3600899"/>
            <a:ext cx="1868140" cy="26421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056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1" y="1341379"/>
            <a:ext cx="9091883" cy="7078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Agenda</a:t>
            </a:r>
          </a:p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Tech Session II: </a:t>
            </a:r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Design Enablement for Smarter Silicon</a:t>
            </a:r>
            <a:endParaRPr lang="en-US" altLang="ko-KR" sz="2000" kern="0" dirty="0">
              <a:solidFill>
                <a:srgbClr val="FFFFFF"/>
              </a:solidFill>
              <a:ea typeface="맑은 고딕"/>
            </a:endParaRP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Tech Session II</a:t>
            </a:r>
            <a:endParaRPr lang="ko-KR" altLang="en-US" kern="0" dirty="0">
              <a:solidFill>
                <a:srgbClr val="FFFFFF"/>
              </a:solidFill>
            </a:endParaRP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465B8F98-CFE3-F247-79FF-CE86EE02E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533213"/>
              </p:ext>
            </p:extLst>
          </p:nvPr>
        </p:nvGraphicFramePr>
        <p:xfrm>
          <a:off x="641202" y="2243757"/>
          <a:ext cx="11265381" cy="371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89">
                  <a:extLst>
                    <a:ext uri="{9D8B030D-6E8A-4147-A177-3AD203B41FA5}">
                      <a16:colId xmlns:a16="http://schemas.microsoft.com/office/drawing/2014/main" val="575429957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3323298666"/>
                    </a:ext>
                  </a:extLst>
                </a:gridCol>
                <a:gridCol w="7908685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1487698">
                  <a:extLst>
                    <a:ext uri="{9D8B030D-6E8A-4147-A177-3AD203B41FA5}">
                      <a16:colId xmlns:a16="http://schemas.microsoft.com/office/drawing/2014/main" val="414964897"/>
                    </a:ext>
                  </a:extLst>
                </a:gridCol>
              </a:tblGrid>
              <a:tr h="3713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(PDT)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Duration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Presentation 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Samsung Sharp Sans Medium" pitchFamily="2" charset="0"/>
                          <a:cs typeface="Samsung Sharp Sans Medium" pitchFamily="2" charset="0"/>
                        </a:rPr>
                        <a:t>Speaker</a:t>
                      </a:r>
                      <a:endParaRPr lang="ko-KR" altLang="en-US" sz="1000" dirty="0"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1:15 - 1:30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15 min.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Samsung</a:t>
                      </a:r>
                      <a:r>
                        <a:rPr lang="en-US" sz="105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Tech Talk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Sungwook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Moon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(Samsung)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5652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1:30 - 1:45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Enabling </a:t>
                      </a:r>
                      <a:r>
                        <a:rPr lang="en-US" sz="1050" b="0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GenAI</a:t>
                      </a:r>
                      <a:r>
                        <a:rPr lang="en-US" sz="105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at the Edge</a:t>
                      </a: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Ambarella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826141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1:45 - 2:00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SF2P Hyper Cell Flow Enhancements and PPA Benefits</a:t>
                      </a: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Cadence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899767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2:00 - 2:15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ASO.ai / Analog Node IP Migration Solution</a:t>
                      </a: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Synopsys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267049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2:15 - 2:30 PM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Innovative Design Reliability with Thermal/Stress Analysis for Samsung 3DIC LTV-F</a:t>
                      </a: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Ansys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2:30 - 2:45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Synopsys and Samsung Present Their Vision for Multi-Die Designs</a:t>
                      </a: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Synopsys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351264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2:45 - 3:00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Introduce of PKG design methodology to reduce Turn-Around-Time for System in Package</a:t>
                      </a: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CoAsia</a:t>
                      </a:r>
                      <a:r>
                        <a:rPr lang="en-US" altLang="ko-KR" sz="1050" b="0" i="0" u="none" strike="noStrike" kern="1200" baseline="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r>
                        <a:rPr lang="en-US" altLang="ko-KR" sz="1050" b="0" i="0" u="none" strike="noStrike" kern="1200" baseline="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SEMI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208754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3:00 - 3:15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15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Unlocking the Potential of </a:t>
                      </a:r>
                      <a:r>
                        <a:rPr lang="en-US" sz="1050" b="0" i="0" u="none" strike="noStrike" kern="1200" baseline="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SiP</a:t>
                      </a:r>
                      <a:r>
                        <a:rPr lang="en-US" sz="105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- Powered by Samsung Foundry and Siemens EDA</a:t>
                      </a: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Siemens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905615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3:15 - 3:20 PM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5 min.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Closing</a:t>
                      </a:r>
                      <a:r>
                        <a:rPr lang="en-US" sz="105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Sungwook</a:t>
                      </a: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Moon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(Samsung)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836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270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1EFC0-1F46-4BFF-9057-F346D0C9D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754" y="3490706"/>
            <a:ext cx="1975199" cy="2883055"/>
          </a:xfrm>
          <a:prstGeom prst="rect">
            <a:avLst/>
          </a:prstGeom>
        </p:spPr>
      </p:pic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5747274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Backstage Plan (Tech Session II)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Tech Session II</a:t>
            </a:r>
            <a:endParaRPr lang="ko-KR" altLang="en-US" kern="0" dirty="0">
              <a:solidFill>
                <a:srgbClr val="FFFFFF"/>
              </a:solidFill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3708769" y="6147252"/>
            <a:ext cx="431419" cy="226509"/>
          </a:xfrm>
          <a:prstGeom prst="rect">
            <a:avLst/>
          </a:prstGeom>
          <a:noFill/>
          <a:ln w="28575" cap="flat" cmpd="sng" algn="ctr">
            <a:solidFill>
              <a:srgbClr val="55DB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04" rIns="0" bIns="45704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761739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100" b="1">
              <a:solidFill>
                <a:schemeClr val="bg1"/>
              </a:solidFill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cxnSp>
        <p:nvCxnSpPr>
          <p:cNvPr id="43" name="직선 연결선 42"/>
          <p:cNvCxnSpPr>
            <a:cxnSpLocks/>
          </p:cNvCxnSpPr>
          <p:nvPr/>
        </p:nvCxnSpPr>
        <p:spPr>
          <a:xfrm flipV="1">
            <a:off x="3514839" y="5880739"/>
            <a:ext cx="1264" cy="351513"/>
          </a:xfrm>
          <a:prstGeom prst="line">
            <a:avLst/>
          </a:prstGeom>
          <a:noFill/>
          <a:ln w="28575" cap="flat" cmpd="sng" algn="ctr">
            <a:solidFill>
              <a:srgbClr val="55DBFF"/>
            </a:solidFill>
            <a:prstDash val="sysDash"/>
          </a:ln>
          <a:effectLst/>
        </p:spPr>
      </p:cxnSp>
      <p:cxnSp>
        <p:nvCxnSpPr>
          <p:cNvPr id="44" name="직선 연결선 43"/>
          <p:cNvCxnSpPr/>
          <p:nvPr/>
        </p:nvCxnSpPr>
        <p:spPr>
          <a:xfrm>
            <a:off x="3169328" y="3675355"/>
            <a:ext cx="0" cy="127612"/>
          </a:xfrm>
          <a:prstGeom prst="line">
            <a:avLst/>
          </a:prstGeom>
          <a:noFill/>
          <a:ln w="19050" cap="flat" cmpd="sng" algn="ctr">
            <a:solidFill>
              <a:srgbClr val="55DBFF"/>
            </a:solidFill>
            <a:prstDash val="sysDash"/>
          </a:ln>
          <a:effectLst/>
        </p:spPr>
      </p:cxnSp>
      <p:sp>
        <p:nvSpPr>
          <p:cNvPr id="45" name="타원 44">
            <a:extLst>
              <a:ext uri="{FF2B5EF4-FFF2-40B4-BE49-F238E27FC236}">
                <a16:creationId xmlns:a16="http://schemas.microsoft.com/office/drawing/2014/main" id="{DFED3E3C-DBAE-43A1-80AA-8C07E1C06E7E}"/>
              </a:ext>
            </a:extLst>
          </p:cNvPr>
          <p:cNvSpPr/>
          <p:nvPr/>
        </p:nvSpPr>
        <p:spPr>
          <a:xfrm>
            <a:off x="3514839" y="5861576"/>
            <a:ext cx="170292" cy="170292"/>
          </a:xfrm>
          <a:prstGeom prst="ellipse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타원 47">
            <a:extLst>
              <a:ext uri="{FF2B5EF4-FFF2-40B4-BE49-F238E27FC236}">
                <a16:creationId xmlns:a16="http://schemas.microsoft.com/office/drawing/2014/main" id="{F9B9CA65-FB9F-41CB-92A3-669EB0F80D9D}"/>
              </a:ext>
            </a:extLst>
          </p:cNvPr>
          <p:cNvSpPr/>
          <p:nvPr/>
        </p:nvSpPr>
        <p:spPr>
          <a:xfrm>
            <a:off x="3429693" y="6189078"/>
            <a:ext cx="170292" cy="170292"/>
          </a:xfrm>
          <a:prstGeom prst="ellipse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7" name="직선 연결선 46"/>
          <p:cNvCxnSpPr>
            <a:cxnSpLocks/>
          </p:cNvCxnSpPr>
          <p:nvPr/>
        </p:nvCxnSpPr>
        <p:spPr>
          <a:xfrm flipH="1">
            <a:off x="3215300" y="6260506"/>
            <a:ext cx="252796" cy="18603"/>
          </a:xfrm>
          <a:prstGeom prst="line">
            <a:avLst/>
          </a:prstGeom>
          <a:noFill/>
          <a:ln w="28575" cap="flat" cmpd="sng" algn="ctr">
            <a:solidFill>
              <a:srgbClr val="55DBFF"/>
            </a:solidFill>
            <a:prstDash val="sysDash"/>
          </a:ln>
          <a:effectLst/>
        </p:spPr>
      </p:cxnSp>
      <p:sp>
        <p:nvSpPr>
          <p:cNvPr id="48" name="타원 47">
            <a:extLst>
              <a:ext uri="{FF2B5EF4-FFF2-40B4-BE49-F238E27FC236}">
                <a16:creationId xmlns:a16="http://schemas.microsoft.com/office/drawing/2014/main" id="{F9B9CA65-FB9F-41CB-92A3-669EB0F80D9D}"/>
              </a:ext>
            </a:extLst>
          </p:cNvPr>
          <p:cNvSpPr/>
          <p:nvPr/>
        </p:nvSpPr>
        <p:spPr>
          <a:xfrm>
            <a:off x="3117651" y="6193781"/>
            <a:ext cx="170292" cy="170292"/>
          </a:xfrm>
          <a:prstGeom prst="ellipse">
            <a:avLst/>
          </a:pr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51" name="직선 연결선 50"/>
          <p:cNvCxnSpPr>
            <a:cxnSpLocks/>
          </p:cNvCxnSpPr>
          <p:nvPr/>
        </p:nvCxnSpPr>
        <p:spPr>
          <a:xfrm flipH="1">
            <a:off x="3071356" y="5672161"/>
            <a:ext cx="1" cy="602063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ysDash"/>
          </a:ln>
          <a:effectLst/>
        </p:spPr>
      </p:cxnSp>
      <p:sp>
        <p:nvSpPr>
          <p:cNvPr id="52" name="타원 79">
            <a:extLst>
              <a:ext uri="{FF2B5EF4-FFF2-40B4-BE49-F238E27FC236}">
                <a16:creationId xmlns:a16="http://schemas.microsoft.com/office/drawing/2014/main" id="{B70C7607-5904-488C-9D05-ACAAC529B847}"/>
              </a:ext>
            </a:extLst>
          </p:cNvPr>
          <p:cNvSpPr/>
          <p:nvPr/>
        </p:nvSpPr>
        <p:spPr>
          <a:xfrm>
            <a:off x="3553889" y="5468091"/>
            <a:ext cx="170292" cy="170292"/>
          </a:xfrm>
          <a:prstGeom prst="ellipse">
            <a:avLst/>
          </a:prstGeom>
          <a:solidFill>
            <a:srgbClr val="96D653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F35418E-7136-D206-ACE6-16533B272A85}"/>
              </a:ext>
            </a:extLst>
          </p:cNvPr>
          <p:cNvSpPr/>
          <p:nvPr/>
        </p:nvSpPr>
        <p:spPr>
          <a:xfrm>
            <a:off x="568590" y="1381478"/>
            <a:ext cx="8806834" cy="1579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① Please arrive at the </a:t>
            </a:r>
            <a:r>
              <a:rPr lang="en-US" altLang="ko-KR" sz="1200" b="1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main hall 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15 minutes before the session.</a:t>
            </a: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② Please wait for the staff's instructions at the speaker's seat on the left side of the hall.</a:t>
            </a: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③ Go to the waiting space next to the stage before the presentation and wear the mic (headset mics).</a:t>
            </a: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④ The MC will call you upon the stage when it is your turn to speak.</a:t>
            </a:r>
          </a:p>
          <a:p>
            <a:pPr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⑤ After the presentation, please return to the speaker's seat.</a:t>
            </a:r>
            <a:endParaRPr lang="ko-KR" altLang="en-US" sz="1200" dirty="0">
              <a:solidFill>
                <a:schemeClr val="bg1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7224440" y="4539550"/>
            <a:ext cx="4040324" cy="1868227"/>
            <a:chOff x="7454158" y="4024143"/>
            <a:chExt cx="4040324" cy="1868227"/>
          </a:xfrm>
        </p:grpSpPr>
        <p:sp>
          <p:nvSpPr>
            <p:cNvPr id="58" name="타원 44">
              <a:extLst>
                <a:ext uri="{FF2B5EF4-FFF2-40B4-BE49-F238E27FC236}">
                  <a16:creationId xmlns:a16="http://schemas.microsoft.com/office/drawing/2014/main" id="{DFED3E3C-DBAE-43A1-80AA-8C07E1C06E7E}"/>
                </a:ext>
              </a:extLst>
            </p:cNvPr>
            <p:cNvSpPr/>
            <p:nvPr/>
          </p:nvSpPr>
          <p:spPr>
            <a:xfrm>
              <a:off x="7454158" y="4093161"/>
              <a:ext cx="170292" cy="170292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1</a:t>
              </a:r>
              <a:endParaRPr kumimoji="0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타원 47">
              <a:extLst>
                <a:ext uri="{FF2B5EF4-FFF2-40B4-BE49-F238E27FC236}">
                  <a16:creationId xmlns:a16="http://schemas.microsoft.com/office/drawing/2014/main" id="{F9B9CA65-FB9F-41CB-92A3-669EB0F80D9D}"/>
                </a:ext>
              </a:extLst>
            </p:cNvPr>
            <p:cNvSpPr/>
            <p:nvPr/>
          </p:nvSpPr>
          <p:spPr>
            <a:xfrm>
              <a:off x="7454158" y="4485852"/>
              <a:ext cx="170292" cy="170292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2</a:t>
              </a:r>
              <a:endParaRPr kumimoji="0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타원 61">
              <a:extLst>
                <a:ext uri="{FF2B5EF4-FFF2-40B4-BE49-F238E27FC236}">
                  <a16:creationId xmlns:a16="http://schemas.microsoft.com/office/drawing/2014/main" id="{F977FC40-1656-498A-AA6C-F2D62390F3C1}"/>
                </a:ext>
              </a:extLst>
            </p:cNvPr>
            <p:cNvSpPr/>
            <p:nvPr/>
          </p:nvSpPr>
          <p:spPr>
            <a:xfrm>
              <a:off x="7454158" y="4873961"/>
              <a:ext cx="170292" cy="170292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타원 70">
              <a:extLst>
                <a:ext uri="{FF2B5EF4-FFF2-40B4-BE49-F238E27FC236}">
                  <a16:creationId xmlns:a16="http://schemas.microsoft.com/office/drawing/2014/main" id="{DE95B209-0C88-4DFF-8FD6-6B9A7F6F7527}"/>
                </a:ext>
              </a:extLst>
            </p:cNvPr>
            <p:cNvSpPr/>
            <p:nvPr/>
          </p:nvSpPr>
          <p:spPr>
            <a:xfrm>
              <a:off x="7454158" y="5262069"/>
              <a:ext cx="170292" cy="170292"/>
            </a:xfrm>
            <a:prstGeom prst="ellipse">
              <a:avLst/>
            </a:prstGeom>
            <a:solidFill>
              <a:srgbClr val="8AC1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4</a:t>
              </a:r>
              <a:endParaRPr kumimoji="0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타원 79">
              <a:extLst>
                <a:ext uri="{FF2B5EF4-FFF2-40B4-BE49-F238E27FC236}">
                  <a16:creationId xmlns:a16="http://schemas.microsoft.com/office/drawing/2014/main" id="{B70C7607-5904-488C-9D05-ACAAC529B847}"/>
                </a:ext>
              </a:extLst>
            </p:cNvPr>
            <p:cNvSpPr/>
            <p:nvPr/>
          </p:nvSpPr>
          <p:spPr>
            <a:xfrm>
              <a:off x="7454158" y="5650177"/>
              <a:ext cx="170292" cy="170292"/>
            </a:xfrm>
            <a:prstGeom prst="ellipse">
              <a:avLst/>
            </a:prstGeom>
            <a:solidFill>
              <a:srgbClr val="8AC1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5</a:t>
              </a:r>
              <a:endParaRPr kumimoji="0" lang="ko-KR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직사각형 88">
              <a:extLst>
                <a:ext uri="{FF2B5EF4-FFF2-40B4-BE49-F238E27FC236}">
                  <a16:creationId xmlns:a16="http://schemas.microsoft.com/office/drawing/2014/main" id="{542000E0-DA5C-4238-ABEE-CDD64D20788B}"/>
                </a:ext>
              </a:extLst>
            </p:cNvPr>
            <p:cNvSpPr/>
            <p:nvPr/>
          </p:nvSpPr>
          <p:spPr>
            <a:xfrm>
              <a:off x="7662235" y="4024143"/>
              <a:ext cx="3832247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10 min before speech, move to the </a:t>
              </a:r>
              <a:r>
                <a:rPr lang="en-US" altLang="ko-KR" sz="1050" kern="0" dirty="0">
                  <a:solidFill>
                    <a:schemeClr val="bg1"/>
                  </a:solidFill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side stage</a:t>
              </a:r>
              <a:endParaRPr kumimoji="0" lang="ko-KR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64" name="직사각형 89">
              <a:extLst>
                <a:ext uri="{FF2B5EF4-FFF2-40B4-BE49-F238E27FC236}">
                  <a16:creationId xmlns:a16="http://schemas.microsoft.com/office/drawing/2014/main" id="{F42F13C8-A2BB-4C13-9D77-C07C0DB3E2D2}"/>
                </a:ext>
              </a:extLst>
            </p:cNvPr>
            <p:cNvSpPr/>
            <p:nvPr/>
          </p:nvSpPr>
          <p:spPr>
            <a:xfrm>
              <a:off x="7662236" y="4416827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554389" eaLnBrk="1" fontAlgn="auto" latinLnBrk="0" hangingPunct="1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Side stage: set up mic</a:t>
              </a:r>
              <a:endParaRPr kumimoji="0" lang="ko-KR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65" name="직사각형 90">
              <a:extLst>
                <a:ext uri="{FF2B5EF4-FFF2-40B4-BE49-F238E27FC236}">
                  <a16:creationId xmlns:a16="http://schemas.microsoft.com/office/drawing/2014/main" id="{26ED64C6-9A4B-4682-8F49-0F83B7016934}"/>
                </a:ext>
              </a:extLst>
            </p:cNvPr>
            <p:cNvSpPr/>
            <p:nvPr/>
          </p:nvSpPr>
          <p:spPr>
            <a:xfrm>
              <a:off x="7662236" y="4804928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Main stage: presentation</a:t>
              </a:r>
              <a:endParaRPr kumimoji="0" lang="ko-KR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66" name="직사각형 91">
              <a:extLst>
                <a:ext uri="{FF2B5EF4-FFF2-40B4-BE49-F238E27FC236}">
                  <a16:creationId xmlns:a16="http://schemas.microsoft.com/office/drawing/2014/main" id="{C1FCD870-D24C-44AF-AB2A-88BD21037A9B}"/>
                </a:ext>
              </a:extLst>
            </p:cNvPr>
            <p:cNvSpPr/>
            <p:nvPr/>
          </p:nvSpPr>
          <p:spPr>
            <a:xfrm>
              <a:off x="7662236" y="5581131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Return to assigned seat</a:t>
              </a:r>
              <a:endParaRPr kumimoji="0" lang="ko-KR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  <p:sp>
          <p:nvSpPr>
            <p:cNvPr id="67" name="직사각형 92">
              <a:extLst>
                <a:ext uri="{FF2B5EF4-FFF2-40B4-BE49-F238E27FC236}">
                  <a16:creationId xmlns:a16="http://schemas.microsoft.com/office/drawing/2014/main" id="{89A95BE5-25E1-47B3-95F4-B0208B1E1880}"/>
                </a:ext>
              </a:extLst>
            </p:cNvPr>
            <p:cNvSpPr/>
            <p:nvPr/>
          </p:nvSpPr>
          <p:spPr>
            <a:xfrm>
              <a:off x="7662236" y="5193029"/>
              <a:ext cx="2550836" cy="311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msung Sharp Sans Regular" pitchFamily="2" charset="0"/>
                  <a:ea typeface="Samsung Sharp Sans Regular" pitchFamily="2" charset="0"/>
                  <a:cs typeface="Samsung Sharp Sans Regular" pitchFamily="2" charset="0"/>
                </a:rPr>
                <a:t>Side stage: remove mic</a:t>
              </a:r>
              <a:endParaRPr kumimoji="0" lang="ko-KR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OneKorean 600C" panose="020B0706030303020204" pitchFamily="50" charset="-127"/>
                <a:cs typeface="Samsung Sharp Sans Regular" pitchFamily="2" charset="0"/>
              </a:endParaRPr>
            </a:p>
          </p:txBody>
        </p:sp>
      </p:grpSp>
      <p:pic>
        <p:nvPicPr>
          <p:cNvPr id="36" name="그림 103">
            <a:extLst>
              <a:ext uri="{FF2B5EF4-FFF2-40B4-BE49-F238E27FC236}">
                <a16:creationId xmlns:a16="http://schemas.microsoft.com/office/drawing/2014/main" id="{F11C1DC4-4450-498C-B36B-D1114DBE3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1" t="28914" r="37733" b="20170"/>
          <a:stretch/>
        </p:blipFill>
        <p:spPr>
          <a:xfrm>
            <a:off x="7169485" y="2366456"/>
            <a:ext cx="3270480" cy="2003238"/>
          </a:xfrm>
          <a:prstGeom prst="rect">
            <a:avLst/>
          </a:prstGeom>
        </p:spPr>
      </p:pic>
      <p:cxnSp>
        <p:nvCxnSpPr>
          <p:cNvPr id="55" name="직선 화살표 연결선 54"/>
          <p:cNvCxnSpPr>
            <a:cxnSpLocks/>
          </p:cNvCxnSpPr>
          <p:nvPr/>
        </p:nvCxnSpPr>
        <p:spPr>
          <a:xfrm flipH="1">
            <a:off x="4731798" y="3946376"/>
            <a:ext cx="4616843" cy="861237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63AD995-B666-4630-83E6-462BC7574EF7}"/>
              </a:ext>
            </a:extLst>
          </p:cNvPr>
          <p:cNvSpPr/>
          <p:nvPr/>
        </p:nvSpPr>
        <p:spPr>
          <a:xfrm>
            <a:off x="3069752" y="5453613"/>
            <a:ext cx="95797" cy="355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C9A5B1-71DF-4117-A6B5-31BAC465E83E}"/>
              </a:ext>
            </a:extLst>
          </p:cNvPr>
          <p:cNvSpPr/>
          <p:nvPr/>
        </p:nvSpPr>
        <p:spPr>
          <a:xfrm>
            <a:off x="3215991" y="5475954"/>
            <a:ext cx="78054" cy="127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2319EC1-01C0-4312-A80D-468F2D2B65DD}"/>
              </a:ext>
            </a:extLst>
          </p:cNvPr>
          <p:cNvSpPr/>
          <p:nvPr/>
        </p:nvSpPr>
        <p:spPr>
          <a:xfrm>
            <a:off x="3219196" y="5664473"/>
            <a:ext cx="78054" cy="127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DE95B209-0C88-4DFF-8FD6-6B9A7F6F7527}"/>
              </a:ext>
            </a:extLst>
          </p:cNvPr>
          <p:cNvSpPr/>
          <p:nvPr/>
        </p:nvSpPr>
        <p:spPr>
          <a:xfrm>
            <a:off x="2993335" y="5559660"/>
            <a:ext cx="170292" cy="170292"/>
          </a:xfrm>
          <a:prstGeom prst="ellipse">
            <a:avLst/>
          </a:prstGeom>
          <a:solidFill>
            <a:srgbClr val="96D653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</a:t>
            </a:r>
            <a:endParaRPr kumimoji="0" lang="ko-KR" altLang="en-US" sz="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96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Rehearsal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5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  <a:ea typeface="맑은 고딕"/>
              </a:rPr>
              <a:t>Rehearsal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56" name="텍스트 개체 틀 13">
            <a:extLst>
              <a:ext uri="{FF2B5EF4-FFF2-40B4-BE49-F238E27FC236}">
                <a16:creationId xmlns:a16="http://schemas.microsoft.com/office/drawing/2014/main" id="{38A0F083-4A27-B055-6B9F-D42C92B447FD}"/>
              </a:ext>
            </a:extLst>
          </p:cNvPr>
          <p:cNvSpPr txBox="1">
            <a:spLocks/>
          </p:cNvSpPr>
          <p:nvPr/>
        </p:nvSpPr>
        <p:spPr>
          <a:xfrm>
            <a:off x="568590" y="3337140"/>
            <a:ext cx="523408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dirty="0">
                <a:solidFill>
                  <a:schemeClr val="bg1"/>
                </a:solidFill>
                <a:ea typeface="삼성긴고딕 Regular"/>
              </a:rPr>
              <a:t>Rehearsal Check Guide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FF35418E-7136-D206-ACE6-16533B272A85}"/>
              </a:ext>
            </a:extLst>
          </p:cNvPr>
          <p:cNvSpPr/>
          <p:nvPr/>
        </p:nvSpPr>
        <p:spPr>
          <a:xfrm>
            <a:off x="568588" y="3706472"/>
            <a:ext cx="8137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Please ask the staff in the System Console for material revision</a:t>
            </a:r>
            <a:b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</a:br>
            <a:endParaRPr lang="en-US" altLang="ko-KR" sz="12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789590" y="4075804"/>
            <a:ext cx="6886080" cy="1173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Check the main stage, where to enter and exit</a:t>
            </a: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Check the prompters in front of the stage, adjust them for speed and font size</a:t>
            </a: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Check sound</a:t>
            </a: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Check PPT material</a:t>
            </a:r>
          </a:p>
        </p:txBody>
      </p:sp>
      <p:sp>
        <p:nvSpPr>
          <p:cNvPr id="89" name="텍스트 개체 틀 13">
            <a:extLst>
              <a:ext uri="{FF2B5EF4-FFF2-40B4-BE49-F238E27FC236}">
                <a16:creationId xmlns:a16="http://schemas.microsoft.com/office/drawing/2014/main" id="{38A0F083-4A27-B055-6B9F-D42C92B447FD}"/>
              </a:ext>
            </a:extLst>
          </p:cNvPr>
          <p:cNvSpPr txBox="1">
            <a:spLocks/>
          </p:cNvSpPr>
          <p:nvPr/>
        </p:nvSpPr>
        <p:spPr>
          <a:xfrm>
            <a:off x="568590" y="1422443"/>
            <a:ext cx="523408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dirty="0">
                <a:solidFill>
                  <a:schemeClr val="bg1"/>
                </a:solidFill>
                <a:ea typeface="삼성긴고딕 Regular"/>
              </a:rPr>
              <a:t>Rehearsal Schedule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568589" y="1791775"/>
            <a:ext cx="10223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Date: Samsung will contact the speakers individually to arrange a rehearsal schedule</a:t>
            </a: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Location: Samsung Semiconductor U.S. Campus</a:t>
            </a: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Address: 3655 N. First St., San Jose, CA, 95134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685208" y="2660032"/>
            <a:ext cx="8285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※ Please contact 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Taeil Kim (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  <a:hlinkClick r:id="rId2"/>
              </a:rPr>
              <a:t>ti1207.kim@samsung.com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) if you have any questions about rehearsal.</a:t>
            </a:r>
            <a:endParaRPr lang="ko-KR" altLang="en-US" sz="1100" dirty="0">
              <a:solidFill>
                <a:schemeClr val="bg1"/>
              </a:solidFill>
              <a:ea typeface="삼성긴고딕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5510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Contact Info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0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5">
            <a:extLst>
              <a:ext uri="{FF2B5EF4-FFF2-40B4-BE49-F238E27FC236}">
                <a16:creationId xmlns:a16="http://schemas.microsoft.com/office/drawing/2014/main" id="{4027CA66-2F1E-7E27-CA5D-BC5EA6F0451B}"/>
              </a:ext>
            </a:extLst>
          </p:cNvPr>
          <p:cNvSpPr txBox="1">
            <a:spLocks/>
          </p:cNvSpPr>
          <p:nvPr/>
        </p:nvSpPr>
        <p:spPr>
          <a:xfrm>
            <a:off x="457428" y="1774146"/>
            <a:ext cx="3422650" cy="3438525"/>
          </a:xfrm>
          <a:prstGeom prst="rect">
            <a:avLst/>
          </a:prstGeom>
        </p:spPr>
        <p:txBody>
          <a:bodyPr anchor="ctr"/>
          <a:lstStyle>
            <a:lvl1pPr marL="0">
              <a:defRPr sz="4800">
                <a:latin typeface="+mn-lt"/>
                <a:ea typeface="+mn-ea"/>
                <a:cs typeface="+mn-cs"/>
              </a:defRPr>
            </a:lvl1pPr>
            <a:lvl2pPr marL="277262">
              <a:defRPr sz="4800">
                <a:latin typeface="+mn-lt"/>
                <a:ea typeface="+mn-ea"/>
                <a:cs typeface="+mn-cs"/>
              </a:defRPr>
            </a:lvl2pPr>
            <a:lvl3pPr marL="554524">
              <a:defRPr sz="4800">
                <a:latin typeface="+mn-lt"/>
                <a:ea typeface="+mn-ea"/>
                <a:cs typeface="+mn-cs"/>
              </a:defRPr>
            </a:lvl3pPr>
            <a:lvl4pPr marL="831786">
              <a:defRPr sz="4800">
                <a:latin typeface="+mn-lt"/>
                <a:ea typeface="+mn-ea"/>
                <a:cs typeface="+mn-cs"/>
              </a:defRPr>
            </a:lvl4pPr>
            <a:lvl5pPr marL="1109048">
              <a:defRPr sz="4800"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+mn-cs"/>
              </a:rPr>
              <a:t>Contents</a:t>
            </a:r>
            <a:endParaRPr kumimoji="0" lang="ko-KR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맑은 고딕"/>
              <a:cs typeface="+mn-cs"/>
            </a:endParaRPr>
          </a:p>
        </p:txBody>
      </p:sp>
      <p:sp>
        <p:nvSpPr>
          <p:cNvPr id="4" name="텍스트 개체 틀 7">
            <a:extLst>
              <a:ext uri="{FF2B5EF4-FFF2-40B4-BE49-F238E27FC236}">
                <a16:creationId xmlns:a16="http://schemas.microsoft.com/office/drawing/2014/main" id="{EA361E32-34B4-9115-0759-915EAC19EB04}"/>
              </a:ext>
            </a:extLst>
          </p:cNvPr>
          <p:cNvSpPr txBox="1">
            <a:spLocks/>
          </p:cNvSpPr>
          <p:nvPr/>
        </p:nvSpPr>
        <p:spPr>
          <a:xfrm>
            <a:off x="5112327" y="1570182"/>
            <a:ext cx="6342611" cy="3837569"/>
          </a:xfrm>
          <a:prstGeom prst="rect">
            <a:avLst/>
          </a:prstGeom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I.    </a:t>
            </a:r>
            <a:r>
              <a:rPr lang="en-US" altLang="ko-KR" sz="2800" kern="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Information</a:t>
            </a:r>
          </a:p>
          <a:p>
            <a:pPr latinLnBrk="0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II.   Tech Session</a:t>
            </a:r>
            <a:endParaRPr lang="en-US" altLang="ko-KR" sz="2800" kern="0" dirty="0">
              <a:solidFill>
                <a:schemeClr val="bg1"/>
              </a:solidFill>
              <a:latin typeface="Samsung Sharp Sans Bold"/>
              <a:ea typeface="삼성긴고딕 Regular"/>
            </a:endParaRPr>
          </a:p>
          <a:p>
            <a:pPr marL="571500" indent="-571500" latinLnBrk="0">
              <a:lnSpc>
                <a:spcPct val="150000"/>
              </a:lnSpc>
              <a:buFontTx/>
              <a:buAutoNum type="romanUcPeriod" startAt="3"/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Rehearsal</a:t>
            </a:r>
          </a:p>
          <a:p>
            <a:pPr marL="571500" indent="-571500" latinLnBrk="0">
              <a:lnSpc>
                <a:spcPct val="150000"/>
              </a:lnSpc>
              <a:buFontTx/>
              <a:buAutoNum type="romanUcPeriod" startAt="3"/>
            </a:pPr>
            <a:r>
              <a:rPr lang="en-US" altLang="ko-KR" sz="2800" kern="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30356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Contact Info </a:t>
            </a:r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54B6252E-2370-40AC-852F-939CC9FAE19B}"/>
              </a:ext>
            </a:extLst>
          </p:cNvPr>
          <p:cNvSpPr/>
          <p:nvPr/>
        </p:nvSpPr>
        <p:spPr>
          <a:xfrm>
            <a:off x="543485" y="1622349"/>
            <a:ext cx="10515600" cy="34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Please contact us when you arrive at the rehearsal and the event site; we will escort you to the event hall.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B2BF1-4D95-4AD9-9FAE-5B904D04DEA5}"/>
              </a:ext>
            </a:extLst>
          </p:cNvPr>
          <p:cNvSpPr txBox="1"/>
          <p:nvPr/>
        </p:nvSpPr>
        <p:spPr>
          <a:xfrm>
            <a:off x="634813" y="3429000"/>
            <a:ext cx="10332944" cy="24610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lvl="0">
              <a:lnSpc>
                <a:spcPct val="150000"/>
              </a:lnSpc>
              <a:spcBef>
                <a:spcPts val="200"/>
              </a:spcBef>
              <a:defRPr sz="120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defRPr>
            </a:lvl1pPr>
          </a:lstStyle>
          <a:p>
            <a:pPr marL="171450" indent="-171450">
              <a:buFontTx/>
              <a:buChar char="-"/>
            </a:pPr>
            <a:r>
              <a:rPr lang="en-US" altLang="ko-KR" dirty="0"/>
              <a:t>Tech Session I: Tony Luk (tony.luk@samsung.com) Mobile: 408-834-2658 (MC for Tech Session I)</a:t>
            </a:r>
          </a:p>
          <a:p>
            <a:r>
              <a:rPr lang="en-US" altLang="ko-KR" dirty="0"/>
              <a:t>                                    </a:t>
            </a:r>
            <a:r>
              <a:rPr lang="en-US" altLang="ko-KR" dirty="0" err="1"/>
              <a:t>MinKook</a:t>
            </a:r>
            <a:r>
              <a:rPr lang="ko-KR" altLang="en-US" dirty="0"/>
              <a:t> </a:t>
            </a:r>
            <a:r>
              <a:rPr lang="en-US" altLang="ko-KR" dirty="0"/>
              <a:t>Kim</a:t>
            </a:r>
            <a:r>
              <a:rPr lang="ko-KR" altLang="en-US" dirty="0"/>
              <a:t> </a:t>
            </a:r>
            <a:r>
              <a:rPr lang="en-US" altLang="ko-KR" dirty="0"/>
              <a:t>(mk1118.kim@samsung.com)</a:t>
            </a:r>
            <a:r>
              <a:rPr lang="ko-KR" altLang="en-US" dirty="0"/>
              <a:t> </a:t>
            </a:r>
            <a:r>
              <a:rPr lang="en-US" altLang="ko-KR" dirty="0"/>
              <a:t>Mobile:</a:t>
            </a:r>
            <a:r>
              <a:rPr lang="ko-KR" altLang="en-US" dirty="0"/>
              <a:t> </a:t>
            </a:r>
            <a:r>
              <a:rPr lang="en-US" altLang="ko-KR" dirty="0"/>
              <a:t>408-592-9018</a:t>
            </a:r>
          </a:p>
          <a:p>
            <a:r>
              <a:rPr lang="en-US" altLang="ko-KR" dirty="0"/>
              <a:t>                                    </a:t>
            </a:r>
            <a:r>
              <a:rPr lang="en-US" altLang="ko-KR" dirty="0" err="1"/>
              <a:t>Taeil</a:t>
            </a:r>
            <a:r>
              <a:rPr lang="en-US" altLang="ko-KR" dirty="0"/>
              <a:t> Kim (ti1207.kim@samsung.com) Mobile: +82-10-9148-5160</a:t>
            </a:r>
          </a:p>
          <a:p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Tech Session II: Sudhir Koul (sudhir.koul@samsung.com) Mobile: 415-949-8675 (MC for Tech Session II)</a:t>
            </a:r>
          </a:p>
          <a:p>
            <a:r>
              <a:rPr lang="en-US" altLang="ko-KR" dirty="0"/>
              <a:t>                                    </a:t>
            </a:r>
            <a:r>
              <a:rPr lang="en-US" altLang="ko-KR" dirty="0" err="1"/>
              <a:t>MinKook</a:t>
            </a:r>
            <a:r>
              <a:rPr lang="ko-KR" altLang="en-US" dirty="0"/>
              <a:t> </a:t>
            </a:r>
            <a:r>
              <a:rPr lang="en-US" altLang="ko-KR" dirty="0"/>
              <a:t>Kim</a:t>
            </a:r>
            <a:r>
              <a:rPr lang="ko-KR" altLang="en-US" dirty="0"/>
              <a:t> </a:t>
            </a:r>
            <a:r>
              <a:rPr lang="en-US" altLang="ko-KR" dirty="0"/>
              <a:t>(mk1118.kim@samsung.com)</a:t>
            </a:r>
            <a:r>
              <a:rPr lang="ko-KR" altLang="en-US" dirty="0"/>
              <a:t> </a:t>
            </a:r>
            <a:r>
              <a:rPr lang="en-US" altLang="ko-KR" dirty="0"/>
              <a:t>Mobile:</a:t>
            </a:r>
            <a:r>
              <a:rPr lang="ko-KR" altLang="en-US" dirty="0"/>
              <a:t> </a:t>
            </a:r>
            <a:r>
              <a:rPr lang="en-US" altLang="ko-KR" dirty="0"/>
              <a:t>408-592-9018</a:t>
            </a:r>
          </a:p>
          <a:p>
            <a:r>
              <a:rPr lang="en-US" altLang="ko-KR" dirty="0"/>
              <a:t>                                    </a:t>
            </a:r>
            <a:r>
              <a:rPr lang="en-US" altLang="ko-KR" dirty="0" err="1"/>
              <a:t>Taeil</a:t>
            </a:r>
            <a:r>
              <a:rPr lang="en-US" altLang="ko-KR" dirty="0"/>
              <a:t> Kim (ti1207.kim@samsung.com) Mobile: +82-10-9148-5160</a:t>
            </a:r>
          </a:p>
          <a:p>
            <a:endParaRPr lang="en-US" altLang="ko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B1B27-ECCC-49C4-A64C-035DF3B248A6}"/>
              </a:ext>
            </a:extLst>
          </p:cNvPr>
          <p:cNvSpPr txBox="1"/>
          <p:nvPr/>
        </p:nvSpPr>
        <p:spPr>
          <a:xfrm>
            <a:off x="634813" y="2107255"/>
            <a:ext cx="10332944" cy="9746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lvl="0">
              <a:lnSpc>
                <a:spcPct val="150000"/>
              </a:lnSpc>
              <a:spcBef>
                <a:spcPts val="200"/>
              </a:spcBef>
              <a:defRPr sz="120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defRPr>
            </a:lvl1pPr>
          </a:lstStyle>
          <a:p>
            <a:pPr marL="171450" indent="-171450">
              <a:buFontTx/>
              <a:buChar char="-"/>
            </a:pPr>
            <a:r>
              <a:rPr lang="en-US" altLang="ko-KR" dirty="0"/>
              <a:t>Overall:  Taeil Kim (ti1207.kim@samsung.com) Mobile: +82-10-9148-5160</a:t>
            </a:r>
          </a:p>
          <a:p>
            <a:r>
              <a:rPr lang="en-US" altLang="ko-KR" dirty="0"/>
              <a:t>                       Hanna Yang (hanna.yang@samsung.com) Mobile: +82-10-9348-0989</a:t>
            </a:r>
          </a:p>
          <a:p>
            <a:r>
              <a:rPr lang="en-US" altLang="ko-KR" dirty="0"/>
              <a:t>                       Don Kim (eastsky.kim@samsung.com) Mobile: +</a:t>
            </a:r>
            <a:r>
              <a:rPr lang="en-US" altLang="ko-KR" dirty="0" smtClean="0"/>
              <a:t>82-10-6218-3917</a:t>
            </a:r>
          </a:p>
        </p:txBody>
      </p:sp>
    </p:spTree>
    <p:extLst>
      <p:ext uri="{BB962C8B-B14F-4D97-AF65-F5344CB8AC3E}">
        <p14:creationId xmlns:p14="http://schemas.microsoft.com/office/powerpoint/2010/main" val="906407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Thank You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7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Information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7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SAFE</a:t>
            </a:r>
            <a:r>
              <a:rPr lang="ko-KR" altLang="en-US" sz="2000" kern="0" dirty="0">
                <a:solidFill>
                  <a:srgbClr val="FFFFFF"/>
                </a:solidFill>
                <a:ea typeface="맑은 고딕"/>
              </a:rPr>
              <a:t>™</a:t>
            </a:r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 Forum 2025 U.S.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8" t="8228" r="-64" b="-974"/>
          <a:stretch/>
        </p:blipFill>
        <p:spPr>
          <a:xfrm>
            <a:off x="641202" y="3119836"/>
            <a:ext cx="5806420" cy="3488016"/>
          </a:xfrm>
          <a:prstGeom prst="rect">
            <a:avLst/>
          </a:prstGeom>
        </p:spPr>
      </p:pic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41202" y="1438546"/>
            <a:ext cx="7390278" cy="122845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Date:        June 3 2025 (</a:t>
            </a:r>
            <a:r>
              <a:rPr lang="en-US" altLang="ko-KR" sz="1400" dirty="0">
                <a:solidFill>
                  <a:schemeClr val="bg1"/>
                </a:solidFill>
                <a:latin typeface="Samsung Sharp Sans Regular"/>
                <a:ea typeface="SamsungOneKoreanOTF 400"/>
                <a:cs typeface="Samsung Sharp Sans Regular"/>
              </a:rPr>
              <a:t>10:00 AM - 5:20 PM)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Venue:     Samsung Semiconductor US Campus, San Jose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                       (3655 N. First St., San Jose, CA 95134)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Contact: info@samsungfoundryevent.com</a:t>
            </a:r>
            <a:endParaRPr lang="en-US" altLang="ko-KR" sz="1000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0117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Parking Information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568588" y="1791775"/>
            <a:ext cx="11815761" cy="34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Parking garage (3</a:t>
            </a:r>
            <a:r>
              <a:rPr lang="en-US" altLang="ko-KR" sz="1200" b="1" baseline="300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rd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and 4</a:t>
            </a:r>
            <a:r>
              <a:rPr lang="en-US" altLang="ko-KR" sz="1200" baseline="300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th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floors) at Samsung Semiconductor U.S. Campus </a:t>
            </a:r>
            <a:r>
              <a:rPr lang="en-US" altLang="ko-KR" sz="12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(3655 N. First St., San Jose, CA 95134)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27" y="2400316"/>
            <a:ext cx="7736897" cy="3445221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 bwMode="auto">
          <a:xfrm>
            <a:off x="3302493" y="3222594"/>
            <a:ext cx="666001" cy="142043"/>
          </a:xfrm>
          <a:prstGeom prst="rect">
            <a:avLst/>
          </a:prstGeom>
          <a:solidFill>
            <a:srgbClr val="D6D6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04" rIns="0" bIns="45704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761739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100" b="1">
              <a:solidFill>
                <a:srgbClr val="000000"/>
              </a:solidFill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2465168" y="2921801"/>
            <a:ext cx="1745674" cy="814647"/>
            <a:chOff x="2468879" y="2926080"/>
            <a:chExt cx="1745674" cy="814647"/>
          </a:xfrm>
        </p:grpSpPr>
        <p:sp>
          <p:nvSpPr>
            <p:cNvPr id="48" name="직사각형 3"/>
            <p:cNvSpPr/>
            <p:nvPr/>
          </p:nvSpPr>
          <p:spPr bwMode="auto">
            <a:xfrm>
              <a:off x="2468879" y="2926080"/>
              <a:ext cx="1745674" cy="814647"/>
            </a:xfrm>
            <a:custGeom>
              <a:avLst/>
              <a:gdLst>
                <a:gd name="connsiteX0" fmla="*/ 0 w 1729048"/>
                <a:gd name="connsiteY0" fmla="*/ 0 h 631767"/>
                <a:gd name="connsiteX1" fmla="*/ 1729048 w 1729048"/>
                <a:gd name="connsiteY1" fmla="*/ 0 h 631767"/>
                <a:gd name="connsiteX2" fmla="*/ 1729048 w 1729048"/>
                <a:gd name="connsiteY2" fmla="*/ 631767 h 631767"/>
                <a:gd name="connsiteX3" fmla="*/ 0 w 1729048"/>
                <a:gd name="connsiteY3" fmla="*/ 631767 h 631767"/>
                <a:gd name="connsiteX4" fmla="*/ 0 w 1729048"/>
                <a:gd name="connsiteY4" fmla="*/ 0 h 631767"/>
                <a:gd name="connsiteX0" fmla="*/ 0 w 1729048"/>
                <a:gd name="connsiteY0" fmla="*/ 0 h 631767"/>
                <a:gd name="connsiteX1" fmla="*/ 1729048 w 1729048"/>
                <a:gd name="connsiteY1" fmla="*/ 0 h 631767"/>
                <a:gd name="connsiteX2" fmla="*/ 1729048 w 1729048"/>
                <a:gd name="connsiteY2" fmla="*/ 631767 h 631767"/>
                <a:gd name="connsiteX3" fmla="*/ 1429790 w 1729048"/>
                <a:gd name="connsiteY3" fmla="*/ 631767 h 631767"/>
                <a:gd name="connsiteX4" fmla="*/ 0 w 1729048"/>
                <a:gd name="connsiteY4" fmla="*/ 631767 h 631767"/>
                <a:gd name="connsiteX5" fmla="*/ 0 w 1729048"/>
                <a:gd name="connsiteY5" fmla="*/ 0 h 631767"/>
                <a:gd name="connsiteX0" fmla="*/ 0 w 1729048"/>
                <a:gd name="connsiteY0" fmla="*/ 0 h 814647"/>
                <a:gd name="connsiteX1" fmla="*/ 1729048 w 1729048"/>
                <a:gd name="connsiteY1" fmla="*/ 0 h 814647"/>
                <a:gd name="connsiteX2" fmla="*/ 1729048 w 1729048"/>
                <a:gd name="connsiteY2" fmla="*/ 631767 h 814647"/>
                <a:gd name="connsiteX3" fmla="*/ 1421477 w 1729048"/>
                <a:gd name="connsiteY3" fmla="*/ 814647 h 814647"/>
                <a:gd name="connsiteX4" fmla="*/ 0 w 1729048"/>
                <a:gd name="connsiteY4" fmla="*/ 631767 h 814647"/>
                <a:gd name="connsiteX5" fmla="*/ 0 w 1729048"/>
                <a:gd name="connsiteY5" fmla="*/ 0 h 814647"/>
                <a:gd name="connsiteX0" fmla="*/ 0 w 1729048"/>
                <a:gd name="connsiteY0" fmla="*/ 0 h 814647"/>
                <a:gd name="connsiteX1" fmla="*/ 1729048 w 1729048"/>
                <a:gd name="connsiteY1" fmla="*/ 0 h 814647"/>
                <a:gd name="connsiteX2" fmla="*/ 1729048 w 1729048"/>
                <a:gd name="connsiteY2" fmla="*/ 631767 h 814647"/>
                <a:gd name="connsiteX3" fmla="*/ 1421477 w 1729048"/>
                <a:gd name="connsiteY3" fmla="*/ 814647 h 814647"/>
                <a:gd name="connsiteX4" fmla="*/ 0 w 1729048"/>
                <a:gd name="connsiteY4" fmla="*/ 631767 h 814647"/>
                <a:gd name="connsiteX5" fmla="*/ 0 w 1729048"/>
                <a:gd name="connsiteY5" fmla="*/ 0 h 814647"/>
                <a:gd name="connsiteX0" fmla="*/ 16626 w 1745674"/>
                <a:gd name="connsiteY0" fmla="*/ 0 h 814647"/>
                <a:gd name="connsiteX1" fmla="*/ 1745674 w 1745674"/>
                <a:gd name="connsiteY1" fmla="*/ 0 h 814647"/>
                <a:gd name="connsiteX2" fmla="*/ 1745674 w 1745674"/>
                <a:gd name="connsiteY2" fmla="*/ 631767 h 814647"/>
                <a:gd name="connsiteX3" fmla="*/ 1438103 w 1745674"/>
                <a:gd name="connsiteY3" fmla="*/ 814647 h 814647"/>
                <a:gd name="connsiteX4" fmla="*/ 0 w 1745674"/>
                <a:gd name="connsiteY4" fmla="*/ 748145 h 814647"/>
                <a:gd name="connsiteX5" fmla="*/ 16626 w 1745674"/>
                <a:gd name="connsiteY5" fmla="*/ 0 h 81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674" h="814647">
                  <a:moveTo>
                    <a:pt x="16626" y="0"/>
                  </a:moveTo>
                  <a:lnTo>
                    <a:pt x="1745674" y="0"/>
                  </a:lnTo>
                  <a:lnTo>
                    <a:pt x="1745674" y="631767"/>
                  </a:lnTo>
                  <a:cubicBezTo>
                    <a:pt x="1643150" y="692727"/>
                    <a:pt x="1382685" y="479367"/>
                    <a:pt x="1438103" y="814647"/>
                  </a:cubicBezTo>
                  <a:lnTo>
                    <a:pt x="0" y="748145"/>
                  </a:lnTo>
                  <a:lnTo>
                    <a:pt x="16626" y="0"/>
                  </a:lnTo>
                  <a:close/>
                </a:path>
              </a:pathLst>
            </a:custGeom>
            <a:solidFill>
              <a:srgbClr val="55DBFF">
                <a:alpha val="66000"/>
              </a:srgbClr>
            </a:solidFill>
            <a:ln w="28575" cap="flat" cmpd="sng" algn="ctr">
              <a:solidFill>
                <a:srgbClr val="008FD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04" rIns="0" bIns="45704" numCol="1" spcCol="0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761739"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 sz="2100" b="1">
                <a:solidFill>
                  <a:srgbClr val="000000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40429" y="3202447"/>
              <a:ext cx="1414170" cy="230832"/>
            </a:xfrm>
            <a:prstGeom prst="rect">
              <a:avLst/>
            </a:prstGeom>
            <a:noFill/>
            <a:ln w="28575">
              <a:noFill/>
              <a:prstDash val="sysDash"/>
            </a:ln>
          </p:spPr>
          <p:txBody>
            <a:bodyPr wrap="none" rtlCol="0">
              <a:spAutoFit/>
            </a:bodyPr>
            <a:lstStyle/>
            <a:p>
              <a:pPr defTabSz="554389" latinLnBrk="0"/>
              <a:r>
                <a:rPr lang="en-US" altLang="ko-KR" sz="900" b="1" dirty="0">
                  <a:solidFill>
                    <a:srgbClr val="000000"/>
                  </a:solidFill>
                  <a:ea typeface="삼성긴고딕 Regular"/>
                </a:rPr>
                <a:t>Parking - Floors 3 &amp; 4</a:t>
              </a:r>
              <a:endParaRPr lang="ko-KR" altLang="en-US" sz="900" b="1" dirty="0">
                <a:solidFill>
                  <a:srgbClr val="000000"/>
                </a:solidFill>
                <a:ea typeface="삼성긴고딕 Regular"/>
              </a:endParaRPr>
            </a:p>
          </p:txBody>
        </p:sp>
      </p:grpSp>
      <p:cxnSp>
        <p:nvCxnSpPr>
          <p:cNvPr id="50" name="직선 연결선 49"/>
          <p:cNvCxnSpPr/>
          <p:nvPr/>
        </p:nvCxnSpPr>
        <p:spPr>
          <a:xfrm>
            <a:off x="4210842" y="3456445"/>
            <a:ext cx="827883" cy="0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cxnSp>
        <p:nvCxnSpPr>
          <p:cNvPr id="51" name="직선 연결선 50"/>
          <p:cNvCxnSpPr/>
          <p:nvPr/>
        </p:nvCxnSpPr>
        <p:spPr>
          <a:xfrm>
            <a:off x="5038725" y="3456445"/>
            <a:ext cx="7144" cy="403561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cxnSp>
        <p:nvCxnSpPr>
          <p:cNvPr id="52" name="직선 연결선 51"/>
          <p:cNvCxnSpPr/>
          <p:nvPr/>
        </p:nvCxnSpPr>
        <p:spPr>
          <a:xfrm flipV="1">
            <a:off x="5038725" y="3764756"/>
            <a:ext cx="1371600" cy="95250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cxnSp>
        <p:nvCxnSpPr>
          <p:cNvPr id="53" name="직선 연결선 52"/>
          <p:cNvCxnSpPr/>
          <p:nvPr/>
        </p:nvCxnSpPr>
        <p:spPr>
          <a:xfrm>
            <a:off x="6410325" y="3764756"/>
            <a:ext cx="47625" cy="597694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cxnSp>
        <p:nvCxnSpPr>
          <p:cNvPr id="54" name="직선 연결선 53"/>
          <p:cNvCxnSpPr/>
          <p:nvPr/>
        </p:nvCxnSpPr>
        <p:spPr>
          <a:xfrm>
            <a:off x="6457950" y="4362450"/>
            <a:ext cx="977900" cy="0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cxnSp>
        <p:nvCxnSpPr>
          <p:cNvPr id="55" name="직선 연결선 54"/>
          <p:cNvCxnSpPr/>
          <p:nvPr/>
        </p:nvCxnSpPr>
        <p:spPr>
          <a:xfrm>
            <a:off x="7429500" y="4362450"/>
            <a:ext cx="6350" cy="184150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cxnSp>
        <p:nvCxnSpPr>
          <p:cNvPr id="56" name="직선 화살표 연결선 55"/>
          <p:cNvCxnSpPr/>
          <p:nvPr/>
        </p:nvCxnSpPr>
        <p:spPr>
          <a:xfrm flipH="1">
            <a:off x="6102350" y="4546600"/>
            <a:ext cx="1327150" cy="63500"/>
          </a:xfrm>
          <a:prstGeom prst="straightConnector1">
            <a:avLst/>
          </a:prstGeom>
          <a:noFill/>
          <a:ln w="28575" cap="flat" cmpd="sng" algn="ctr">
            <a:solidFill>
              <a:srgbClr val="008FD6"/>
            </a:solidFill>
            <a:prstDash val="dash"/>
            <a:tailEnd type="triangle"/>
          </a:ln>
          <a:effectLst/>
        </p:spPr>
      </p:cxnSp>
      <p:cxnSp>
        <p:nvCxnSpPr>
          <p:cNvPr id="57" name="직선 연결선 56"/>
          <p:cNvCxnSpPr/>
          <p:nvPr/>
        </p:nvCxnSpPr>
        <p:spPr>
          <a:xfrm flipV="1">
            <a:off x="5295900" y="4587876"/>
            <a:ext cx="247650" cy="541337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cxnSp>
        <p:nvCxnSpPr>
          <p:cNvPr id="58" name="직선 연결선 57"/>
          <p:cNvCxnSpPr/>
          <p:nvPr/>
        </p:nvCxnSpPr>
        <p:spPr>
          <a:xfrm flipV="1">
            <a:off x="5543550" y="4362450"/>
            <a:ext cx="914400" cy="247650"/>
          </a:xfrm>
          <a:prstGeom prst="line">
            <a:avLst/>
          </a:prstGeom>
          <a:noFill/>
          <a:ln w="28575" cap="flat" cmpd="sng" algn="ctr">
            <a:solidFill>
              <a:srgbClr val="008FD6"/>
            </a:solidFill>
            <a:prstDash val="dash"/>
          </a:ln>
          <a:effectLst/>
        </p:spPr>
      </p:cxnSp>
      <p:sp>
        <p:nvSpPr>
          <p:cNvPr id="59" name="직사각형 58"/>
          <p:cNvSpPr/>
          <p:nvPr/>
        </p:nvSpPr>
        <p:spPr bwMode="auto">
          <a:xfrm>
            <a:off x="4614864" y="5133976"/>
            <a:ext cx="681036" cy="190500"/>
          </a:xfrm>
          <a:prstGeom prst="rect">
            <a:avLst/>
          </a:prstGeom>
          <a:solidFill>
            <a:srgbClr val="008FD6">
              <a:alpha val="27000"/>
            </a:srgbClr>
          </a:solidFill>
          <a:ln w="28575" cap="flat" cmpd="sng" algn="ctr">
            <a:solidFill>
              <a:srgbClr val="008FD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04" rIns="0" bIns="45704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761739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100" b="1">
              <a:solidFill>
                <a:srgbClr val="000000"/>
              </a:solidFill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45C1D9-A99D-44CA-95F7-2F66D9186D1B}"/>
              </a:ext>
            </a:extLst>
          </p:cNvPr>
          <p:cNvSpPr/>
          <p:nvPr/>
        </p:nvSpPr>
        <p:spPr>
          <a:xfrm>
            <a:off x="5828044" y="4819493"/>
            <a:ext cx="322632" cy="309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495AF8-3E3C-46AF-9E07-CB6F083E2774}"/>
              </a:ext>
            </a:extLst>
          </p:cNvPr>
          <p:cNvSpPr txBox="1"/>
          <p:nvPr/>
        </p:nvSpPr>
        <p:spPr>
          <a:xfrm>
            <a:off x="5684357" y="5301439"/>
            <a:ext cx="579006" cy="307777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 defTabSz="554389" latinLnBrk="0"/>
            <a:r>
              <a:rPr lang="en-US" altLang="ko-KR" sz="700" b="1" dirty="0">
                <a:solidFill>
                  <a:srgbClr val="000000"/>
                </a:solidFill>
                <a:ea typeface="삼성긴고딕 Regular"/>
              </a:rPr>
              <a:t>Tech</a:t>
            </a:r>
          </a:p>
          <a:p>
            <a:pPr algn="ctr" defTabSz="554389" latinLnBrk="0"/>
            <a:r>
              <a:rPr lang="en-US" altLang="ko-KR" sz="700" b="1" dirty="0">
                <a:solidFill>
                  <a:srgbClr val="000000"/>
                </a:solidFill>
                <a:ea typeface="삼성긴고딕 Regular"/>
              </a:rPr>
              <a:t>Session I</a:t>
            </a:r>
            <a:endParaRPr lang="ko-KR" altLang="en-US" sz="700" b="1" dirty="0">
              <a:solidFill>
                <a:srgbClr val="000000"/>
              </a:solidFill>
              <a:ea typeface="삼성긴고딕 Regular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BBD304-A477-4D84-91A3-A26DA00FB188}"/>
              </a:ext>
            </a:extLst>
          </p:cNvPr>
          <p:cNvSpPr/>
          <p:nvPr/>
        </p:nvSpPr>
        <p:spPr>
          <a:xfrm>
            <a:off x="6201344" y="4822017"/>
            <a:ext cx="322632" cy="309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FEEFEC-7843-4806-90B0-D01F4E4495C1}"/>
              </a:ext>
            </a:extLst>
          </p:cNvPr>
          <p:cNvSpPr txBox="1"/>
          <p:nvPr/>
        </p:nvSpPr>
        <p:spPr>
          <a:xfrm>
            <a:off x="6134215" y="5289337"/>
            <a:ext cx="599844" cy="307777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 defTabSz="554389" latinLnBrk="0"/>
            <a:r>
              <a:rPr lang="en-US" altLang="ko-KR" sz="700" b="1" dirty="0">
                <a:solidFill>
                  <a:srgbClr val="000000"/>
                </a:solidFill>
                <a:ea typeface="삼성긴고딕 Regular"/>
              </a:rPr>
              <a:t>Tech</a:t>
            </a:r>
          </a:p>
          <a:p>
            <a:pPr algn="ctr" defTabSz="554389" latinLnBrk="0"/>
            <a:r>
              <a:rPr lang="en-US" altLang="ko-KR" sz="700" b="1" dirty="0">
                <a:solidFill>
                  <a:srgbClr val="000000"/>
                </a:solidFill>
                <a:ea typeface="삼성긴고딕 Regular"/>
              </a:rPr>
              <a:t>Session II</a:t>
            </a:r>
            <a:endParaRPr lang="ko-KR" altLang="en-US" sz="700" b="1" dirty="0">
              <a:solidFill>
                <a:srgbClr val="000000"/>
              </a:solidFill>
              <a:ea typeface="삼성긴고딕 Regular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D186408-C7CA-4DC5-B522-B2367E2BB6BD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989360" y="5129213"/>
            <a:ext cx="0" cy="209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CBEA13-487D-4B90-BE2E-6990C8B25FC0}"/>
              </a:ext>
            </a:extLst>
          </p:cNvPr>
          <p:cNvCxnSpPr>
            <a:cxnSpLocks/>
          </p:cNvCxnSpPr>
          <p:nvPr/>
        </p:nvCxnSpPr>
        <p:spPr>
          <a:xfrm>
            <a:off x="6372185" y="5129213"/>
            <a:ext cx="0" cy="19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9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chemeClr val="bg1"/>
                </a:solidFill>
                <a:ea typeface="맑은 고딕"/>
              </a:rPr>
              <a:t>Floor Plan &amp; Registration 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568589" y="1791775"/>
            <a:ext cx="11993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Registration opens at 10:00 AM PDT</a:t>
            </a: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Please visit the Info desk located outside the South Building. We will provide you with a name badge.</a:t>
            </a: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The staff will escort you to the waiting room. 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399" y="3060211"/>
            <a:ext cx="4343248" cy="256339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41" name="TextBox 40"/>
          <p:cNvSpPr txBox="1"/>
          <p:nvPr/>
        </p:nvSpPr>
        <p:spPr>
          <a:xfrm rot="172314">
            <a:off x="8489213" y="3833362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/>
            <a:r>
              <a:rPr lang="en-US" altLang="ko-KR" sz="1000" b="1" dirty="0">
                <a:solidFill>
                  <a:srgbClr val="00B1F1"/>
                </a:solidFill>
                <a:ea typeface="삼성긴고딕 Regular"/>
              </a:rPr>
              <a:t>Registration</a:t>
            </a:r>
            <a:endParaRPr lang="ko-KR" altLang="en-US" sz="1000" b="1" dirty="0">
              <a:solidFill>
                <a:srgbClr val="00B1F1"/>
              </a:solidFill>
              <a:ea typeface="삼성긴고딕 Regular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251856" y="5660374"/>
            <a:ext cx="1087157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Floor Plan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8424912" y="5660374"/>
            <a:ext cx="1263487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Registration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37375" y="5290445"/>
            <a:ext cx="70403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/>
            <a:r>
              <a:rPr lang="en-US" altLang="ko-KR" sz="500" b="1" dirty="0">
                <a:solidFill>
                  <a:srgbClr val="FFFFFF"/>
                </a:solidFill>
                <a:latin typeface="Samsung Sharp Sans Bold"/>
                <a:ea typeface="삼성긴고딕 Regular"/>
              </a:rPr>
              <a:t>Speaker’s Room</a:t>
            </a:r>
            <a:endParaRPr lang="ko-KR" altLang="en-US" sz="500" b="1" dirty="0">
              <a:solidFill>
                <a:srgbClr val="FFFFFF"/>
              </a:solidFill>
              <a:latin typeface="Samsung Sharp Sans Bold"/>
              <a:ea typeface="삼성긴고딕 Regula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58" y="3037596"/>
            <a:ext cx="5589288" cy="2622778"/>
          </a:xfrm>
          <a:prstGeom prst="rect">
            <a:avLst/>
          </a:prstGeom>
        </p:spPr>
      </p:pic>
      <p:cxnSp>
        <p:nvCxnSpPr>
          <p:cNvPr id="40" name="직선 화살표 연결선 39"/>
          <p:cNvCxnSpPr>
            <a:endCxn id="39" idx="1"/>
          </p:cNvCxnSpPr>
          <p:nvPr/>
        </p:nvCxnSpPr>
        <p:spPr>
          <a:xfrm>
            <a:off x="4918229" y="4298822"/>
            <a:ext cx="1949170" cy="43088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83D04D-8A90-4609-9C4F-7D07C0EC5B69}"/>
              </a:ext>
            </a:extLst>
          </p:cNvPr>
          <p:cNvSpPr txBox="1"/>
          <p:nvPr/>
        </p:nvSpPr>
        <p:spPr>
          <a:xfrm>
            <a:off x="4409477" y="4248957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Info Desk</a:t>
            </a:r>
          </a:p>
        </p:txBody>
      </p:sp>
    </p:spTree>
    <p:extLst>
      <p:ext uri="{BB962C8B-B14F-4D97-AF65-F5344CB8AC3E}">
        <p14:creationId xmlns:p14="http://schemas.microsoft.com/office/powerpoint/2010/main" val="348859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964592" y="5589382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solidFill>
                  <a:srgbClr val="FFFFFF"/>
                </a:solidFill>
                <a:latin typeface="Samsung Sharp Sans Regular" pitchFamily="2" charset="0"/>
              </a:rPr>
              <a:t>The program may be subject to change </a:t>
            </a: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2" y="1112710"/>
            <a:ext cx="7390278" cy="865836"/>
            <a:chOff x="3258086" y="4017351"/>
            <a:chExt cx="9283558" cy="865836"/>
          </a:xfrm>
        </p:grpSpPr>
        <p:sp>
          <p:nvSpPr>
            <p:cNvPr id="34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Agenda (SAFE</a:t>
              </a:r>
              <a:r>
                <a:rPr lang="ko-KR" altLang="en-US" sz="2000" b="1" dirty="0">
                  <a:solidFill>
                    <a:schemeClr val="bg1"/>
                  </a:solidFill>
                  <a:ea typeface="맑은 고딕"/>
                  <a:cs typeface="Samsung Sharp Sans Bold" pitchFamily="2" charset="0"/>
                </a:rPr>
                <a:t>™</a:t>
              </a:r>
              <a:r>
                <a:rPr lang="ko-KR" altLang="en-US" sz="2000" kern="0" dirty="0">
                  <a:solidFill>
                    <a:schemeClr val="bg1"/>
                  </a:solidFill>
                  <a:ea typeface="맑은 고딕"/>
                </a:rPr>
                <a:t> </a:t>
              </a:r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Forum)</a:t>
              </a:r>
            </a:p>
          </p:txBody>
        </p:sp>
        <p:sp>
          <p:nvSpPr>
            <p:cNvPr id="35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endParaRPr lang="en-US" altLang="ko-KR" sz="12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graphicFrame>
        <p:nvGraphicFramePr>
          <p:cNvPr id="8" name="표 3">
            <a:extLst>
              <a:ext uri="{FF2B5EF4-FFF2-40B4-BE49-F238E27FC236}">
                <a16:creationId xmlns:a16="http://schemas.microsoft.com/office/drawing/2014/main" id="{8C2674CB-70DD-E3D9-A81D-4D7EC5517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61851"/>
              </p:ext>
            </p:extLst>
          </p:nvPr>
        </p:nvGraphicFramePr>
        <p:xfrm>
          <a:off x="964592" y="2295655"/>
          <a:ext cx="10245602" cy="3172759"/>
        </p:xfrm>
        <a:graphic>
          <a:graphicData uri="http://schemas.openxmlformats.org/drawingml/2006/table">
            <a:tbl>
              <a:tblPr firstRow="1" bandRow="1"/>
              <a:tblGrid>
                <a:gridCol w="1921110">
                  <a:extLst>
                    <a:ext uri="{9D8B030D-6E8A-4147-A177-3AD203B41FA5}">
                      <a16:colId xmlns:a16="http://schemas.microsoft.com/office/drawing/2014/main" val="3311274988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769069690"/>
                    </a:ext>
                  </a:extLst>
                </a:gridCol>
                <a:gridCol w="3808563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3808563">
                  <a:extLst>
                    <a:ext uri="{9D8B030D-6E8A-4147-A177-3AD203B41FA5}">
                      <a16:colId xmlns:a16="http://schemas.microsoft.com/office/drawing/2014/main" val="2246025038"/>
                    </a:ext>
                  </a:extLst>
                </a:gridCol>
              </a:tblGrid>
              <a:tr h="248512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(PDT)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Agenda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10:00 - 11:00 AM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Registration,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414427"/>
                  </a:ext>
                </a:extLst>
              </a:tr>
              <a:tr h="31009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11:00 - 11:15 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Welcoming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Remarks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11:15 - 11:35 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Guest Speech </a:t>
                      </a:r>
                      <a:r>
                        <a:rPr lang="en-US" altLang="ko-KR" sz="1000" b="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587831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11:35 - 11:55 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Guest Speech </a:t>
                      </a: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Ⅱ 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936247"/>
                  </a:ext>
                </a:extLst>
              </a:tr>
              <a:tr h="28365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11:55 AM - 12:15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Guest Speech Ⅲ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560534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12:15 - 1:15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Lunch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Partner Pavilion &amp; Networking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024871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1:15 - 3:15 PM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120’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Tech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Session </a:t>
                      </a: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Ⅰ</a:t>
                      </a: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baseline="0" dirty="0">
                        <a:solidFill>
                          <a:schemeClr val="tx1"/>
                        </a:solidFill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Design Solutions for Smarter Silicon</a:t>
                      </a:r>
                      <a:endParaRPr lang="en-US" altLang="ko-KR" sz="1000" baseline="0" dirty="0">
                        <a:solidFill>
                          <a:schemeClr val="tx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Tech</a:t>
                      </a:r>
                      <a:r>
                        <a:rPr lang="en-US" altLang="ko-KR" sz="1000" baseline="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Session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Ⅱ</a:t>
                      </a: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dirty="0" smtClean="0">
                        <a:solidFill>
                          <a:schemeClr val="tx1"/>
                        </a:solidFill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Design Enablement for Smarter Silicon</a:t>
                      </a:r>
                      <a:endParaRPr lang="en-US" altLang="ko-KR" sz="1000" baseline="0" dirty="0">
                        <a:solidFill>
                          <a:schemeClr val="tx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968902"/>
                  </a:ext>
                </a:extLst>
              </a:tr>
              <a:tr h="2485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3:15 - 3:20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i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Closing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i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Closing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42369"/>
                  </a:ext>
                </a:extLst>
              </a:tr>
              <a:tr h="14073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3:20 - 5:20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1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1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9" y="2928627"/>
            <a:ext cx="1933194" cy="289433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87" y="3197940"/>
            <a:ext cx="2794000" cy="27940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300" y="3299540"/>
            <a:ext cx="1041400" cy="26924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8" t="18595" r="8664" b="23224"/>
          <a:stretch/>
        </p:blipFill>
        <p:spPr>
          <a:xfrm>
            <a:off x="2702120" y="4599595"/>
            <a:ext cx="2036619" cy="122336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213" b="36909"/>
          <a:stretch/>
        </p:blipFill>
        <p:spPr>
          <a:xfrm>
            <a:off x="9951141" y="4532458"/>
            <a:ext cx="1310843" cy="1317169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219DC3A7-2D1F-2943-530A-7670A729523F}"/>
              </a:ext>
            </a:extLst>
          </p:cNvPr>
          <p:cNvSpPr/>
          <p:nvPr/>
        </p:nvSpPr>
        <p:spPr>
          <a:xfrm>
            <a:off x="576903" y="2615637"/>
            <a:ext cx="1329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삼성긴고딕 Regular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삼성긴고딕 Regular"/>
                <a:ea typeface="삼성긴고딕 Regular"/>
                <a:cs typeface="Samsung Sharp Sans Regular" pitchFamily="2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Wireless Mic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08C3F2D-565D-67D4-648C-3E08699C7EC6}"/>
              </a:ext>
            </a:extLst>
          </p:cNvPr>
          <p:cNvSpPr/>
          <p:nvPr/>
        </p:nvSpPr>
        <p:spPr>
          <a:xfrm>
            <a:off x="5412960" y="2651628"/>
            <a:ext cx="1366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 Handheld Mic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BAB24B7-FBDB-A1B9-EA99-913A78B8E894}"/>
              </a:ext>
            </a:extLst>
          </p:cNvPr>
          <p:cNvSpPr/>
          <p:nvPr/>
        </p:nvSpPr>
        <p:spPr>
          <a:xfrm>
            <a:off x="8529111" y="2630687"/>
            <a:ext cx="1191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 PPT Pointer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576903" y="1112710"/>
            <a:ext cx="9880585" cy="968139"/>
            <a:chOff x="3197673" y="4017351"/>
            <a:chExt cx="9283558" cy="968139"/>
          </a:xfrm>
        </p:grpSpPr>
        <p:sp>
          <p:nvSpPr>
            <p:cNvPr id="26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rgbClr val="FFFFFF"/>
                  </a:solidFill>
                  <a:ea typeface="맑은 고딕"/>
                </a:rPr>
                <a:t>Speaker Kits</a:t>
              </a:r>
            </a:p>
          </p:txBody>
        </p:sp>
        <p:sp>
          <p:nvSpPr>
            <p:cNvPr id="27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197673" y="4445490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r>
                <a:rPr lang="en-US" altLang="ko-KR" sz="1500" kern="0" dirty="0">
                  <a:solidFill>
                    <a:srgbClr val="FFFFFF"/>
                  </a:solidFill>
                  <a:ea typeface="Samsung Sharp Sans Medium" pitchFamily="2" charset="0"/>
                  <a:cs typeface="Samsung Sharp Sans Medium" pitchFamily="2" charset="0"/>
                </a:rPr>
                <a:t>- You will receive a wireless mic and a PPT pointer at the backstage.</a:t>
              </a:r>
            </a:p>
            <a:p>
              <a:pPr defTabSz="554389" latinLnBrk="0" hangingPunct="0">
                <a:spcBef>
                  <a:spcPts val="200"/>
                </a:spcBef>
                <a:defRPr/>
              </a:pPr>
              <a:r>
                <a:rPr lang="en-US" altLang="ko-KR" sz="1500" kern="0" dirty="0">
                  <a:solidFill>
                    <a:srgbClr val="FFFFFF"/>
                  </a:solidFill>
                  <a:ea typeface="Samsung Sharp Sans Medium" pitchFamily="2" charset="0"/>
                  <a:cs typeface="Samsung Sharp Sans Medium" pitchFamily="2" charset="0"/>
                </a:rPr>
                <a:t>-  If you don’t want to use a wireless mic, then we will provide you with a handheld mic.</a:t>
              </a:r>
            </a:p>
          </p:txBody>
        </p:sp>
      </p:grp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2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61" y="1512887"/>
            <a:ext cx="96311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 hangingPunct="0">
              <a:spcBef>
                <a:spcPts val="200"/>
              </a:spcBef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- </a:t>
            </a:r>
            <a:r>
              <a:rPr lang="en-US" altLang="ko-KR" sz="15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Please wear business casual in a solid color combination. Below images are just an example.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0FFC68D-A73E-51FB-42A1-21587DAF27D1}"/>
              </a:ext>
            </a:extLst>
          </p:cNvPr>
          <p:cNvGrpSpPr/>
          <p:nvPr/>
        </p:nvGrpSpPr>
        <p:grpSpPr>
          <a:xfrm>
            <a:off x="550861" y="2307625"/>
            <a:ext cx="5562537" cy="3023996"/>
            <a:chOff x="550861" y="2307625"/>
            <a:chExt cx="5562537" cy="3023996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B143D6EB-97F9-FA92-B913-3987EAE86B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8" t="5552" r="12340" b="5552"/>
            <a:stretch/>
          </p:blipFill>
          <p:spPr bwMode="auto">
            <a:xfrm>
              <a:off x="2764366" y="2307626"/>
              <a:ext cx="1671555" cy="302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498A90C1-93DC-7569-2F5E-FDD15F205B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8" r="10246"/>
            <a:stretch/>
          </p:blipFill>
          <p:spPr bwMode="auto">
            <a:xfrm>
              <a:off x="4435921" y="2307625"/>
              <a:ext cx="1677477" cy="3023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147C433-6FE7-B30B-5F15-B159AD5615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" r="6182" b="5177"/>
            <a:stretch/>
          </p:blipFill>
          <p:spPr bwMode="auto">
            <a:xfrm>
              <a:off x="550861" y="2307626"/>
              <a:ext cx="2209515" cy="302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A0D9D4B7-C570-E0CF-A60C-2D256327FAEE}"/>
              </a:ext>
            </a:extLst>
          </p:cNvPr>
          <p:cNvSpPr txBox="1">
            <a:spLocks/>
          </p:cNvSpPr>
          <p:nvPr/>
        </p:nvSpPr>
        <p:spPr>
          <a:xfrm>
            <a:off x="6481808" y="4785737"/>
            <a:ext cx="1551219" cy="79444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Shirt</a:t>
            </a: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Samsung Sharp Sans Medium" pitchFamily="2" charset="0"/>
              </a:rPr>
              <a:t>Gray or white</a:t>
            </a:r>
          </a:p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Samsung Sharp Sans Medium" pitchFamily="2" charset="0"/>
              </a:rPr>
              <a:t>polo shirts</a:t>
            </a:r>
          </a:p>
        </p:txBody>
      </p:sp>
      <p:sp>
        <p:nvSpPr>
          <p:cNvPr id="9" name="텍스트 개체 틀 4">
            <a:extLst>
              <a:ext uri="{FF2B5EF4-FFF2-40B4-BE49-F238E27FC236}">
                <a16:creationId xmlns:a16="http://schemas.microsoft.com/office/drawing/2014/main" id="{B6D4181A-DE8F-42FA-6CE2-9C6F78ECBC10}"/>
              </a:ext>
            </a:extLst>
          </p:cNvPr>
          <p:cNvSpPr txBox="1">
            <a:spLocks/>
          </p:cNvSpPr>
          <p:nvPr/>
        </p:nvSpPr>
        <p:spPr>
          <a:xfrm>
            <a:off x="8286489" y="4798478"/>
            <a:ext cx="1533998" cy="56486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Suit Color </a:t>
            </a:r>
            <a:r>
              <a:rPr lang="ko-KR" altLang="en-US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맑은 고딕" panose="020B0306030303020204" pitchFamily="34" charset="-127"/>
                <a:cs typeface="Samsung Sharp Sans Medium" pitchFamily="2" charset="0"/>
              </a:rPr>
              <a:t> </a:t>
            </a:r>
            <a:endParaRPr lang="en-US" altLang="ko-KR" sz="1050" kern="0" dirty="0">
              <a:solidFill>
                <a:schemeClr val="bg1"/>
              </a:solidFill>
              <a:latin typeface="SamsungOne 800" panose="020B0903030303020204" pitchFamily="34" charset="0"/>
              <a:ea typeface="SamsungOne 800" panose="020B09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Samsung Sharp Sans Medium" pitchFamily="2" charset="0"/>
              </a:rPr>
              <a:t>Beige with navy or</a:t>
            </a:r>
          </a:p>
          <a:p>
            <a:pPr algn="ctr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Samsung Sharp Sans Medium" pitchFamily="2" charset="0"/>
              </a:rPr>
              <a:t>light gray with white</a:t>
            </a:r>
          </a:p>
        </p:txBody>
      </p:sp>
      <p:sp>
        <p:nvSpPr>
          <p:cNvPr id="10" name="텍스트 개체 틀 4">
            <a:extLst>
              <a:ext uri="{FF2B5EF4-FFF2-40B4-BE49-F238E27FC236}">
                <a16:creationId xmlns:a16="http://schemas.microsoft.com/office/drawing/2014/main" id="{44E56248-3A66-0AE8-8EA5-69FE1AFB2500}"/>
              </a:ext>
            </a:extLst>
          </p:cNvPr>
          <p:cNvSpPr txBox="1">
            <a:spLocks/>
          </p:cNvSpPr>
          <p:nvPr/>
        </p:nvSpPr>
        <p:spPr>
          <a:xfrm>
            <a:off x="9969722" y="4798478"/>
            <a:ext cx="1680122" cy="56486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Shoes</a:t>
            </a:r>
            <a:r>
              <a:rPr lang="ko-KR" altLang="en-US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 Sharp Sans Medium" pitchFamily="2" charset="0"/>
                <a:cs typeface="Samsung Sharp Sans Medium" pitchFamily="2" charset="0"/>
              </a:rPr>
              <a:t> </a:t>
            </a:r>
            <a:endParaRPr lang="en-US" altLang="ko-KR" sz="1050" kern="0" dirty="0">
              <a:solidFill>
                <a:schemeClr val="bg1"/>
              </a:solidFill>
              <a:latin typeface="SamsungOne 800" panose="020B0903030303020204" pitchFamily="34" charset="0"/>
              <a:ea typeface="SamsungOne 800" panose="020B09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Samsung Sharp Sans Medium" pitchFamily="2" charset="0"/>
              </a:rPr>
              <a:t>Black or brown</a:t>
            </a:r>
          </a:p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Samsung Sharp Sans Medium" pitchFamily="2" charset="0"/>
              </a:rPr>
              <a:t>dress shoes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1AF3F59-243D-6AA8-E8C8-673D03084168}"/>
              </a:ext>
            </a:extLst>
          </p:cNvPr>
          <p:cNvCxnSpPr/>
          <p:nvPr/>
        </p:nvCxnSpPr>
        <p:spPr>
          <a:xfrm>
            <a:off x="6627417" y="5065668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2FA758B5-59CB-56C3-E568-BC48BBCEFE7A}"/>
              </a:ext>
            </a:extLst>
          </p:cNvPr>
          <p:cNvCxnSpPr/>
          <p:nvPr/>
        </p:nvCxnSpPr>
        <p:spPr>
          <a:xfrm>
            <a:off x="8423487" y="5065668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42AD222-BD47-1494-8BAC-93E0C2DC184C}"/>
              </a:ext>
            </a:extLst>
          </p:cNvPr>
          <p:cNvCxnSpPr/>
          <p:nvPr/>
        </p:nvCxnSpPr>
        <p:spPr>
          <a:xfrm>
            <a:off x="10179783" y="5065668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8" descr="Mens Dapper Shoes - Etsy">
            <a:extLst>
              <a:ext uri="{FF2B5EF4-FFF2-40B4-BE49-F238E27FC236}">
                <a16:creationId xmlns:a16="http://schemas.microsoft.com/office/drawing/2014/main" id="{97A01F89-8343-61A8-0BF7-8C4F280C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200" r="95800">
                        <a14:foregroundMark x1="11200" y1="54000" x2="4200" y2="64600"/>
                        <a14:foregroundMark x1="4200" y1="64600" x2="12800" y2="74000"/>
                        <a14:foregroundMark x1="89400" y1="36800" x2="92847" y2="43782"/>
                        <a14:foregroundMark x1="95566" y1="56898" x2="91800" y2="66800"/>
                        <a14:foregroundMark x1="90601" y1="44324" x2="90200" y2="36800"/>
                        <a14:foregroundMark x1="91800" y1="66800" x2="90692" y2="46017"/>
                        <a14:foregroundMark x1="94905" y1="57057" x2="95800" y2="64400"/>
                        <a14:backgroundMark x1="93600" y1="43600" x2="96800" y2="5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91" y="2235992"/>
            <a:ext cx="1382653" cy="13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EC72046E-AC49-75F8-8448-9A9037BC6B9F}"/>
              </a:ext>
            </a:extLst>
          </p:cNvPr>
          <p:cNvGrpSpPr/>
          <p:nvPr/>
        </p:nvGrpSpPr>
        <p:grpSpPr>
          <a:xfrm>
            <a:off x="8170158" y="2088950"/>
            <a:ext cx="2246651" cy="2685933"/>
            <a:chOff x="8170158" y="2088950"/>
            <a:chExt cx="2246651" cy="2685933"/>
          </a:xfrm>
        </p:grpSpPr>
        <p:pic>
          <p:nvPicPr>
            <p:cNvPr id="21" name="Picture 18" descr="Blazers Basics Man | ZARA United States">
              <a:extLst>
                <a:ext uri="{FF2B5EF4-FFF2-40B4-BE49-F238E27FC236}">
                  <a16:creationId xmlns:a16="http://schemas.microsoft.com/office/drawing/2014/main" id="{92CFB334-2955-5495-D96E-5ABFEA7BF9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50" b="21750"/>
            <a:stretch/>
          </p:blipFill>
          <p:spPr bwMode="auto">
            <a:xfrm>
              <a:off x="8234270" y="2088950"/>
              <a:ext cx="1803685" cy="152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merge Cea mai mare Interesant blazer blanco hombre zara binar micro cerşetor">
              <a:extLst>
                <a:ext uri="{FF2B5EF4-FFF2-40B4-BE49-F238E27FC236}">
                  <a16:creationId xmlns:a16="http://schemas.microsoft.com/office/drawing/2014/main" id="{2A615A26-8FB5-32A1-8235-BF56E4FFAD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3686" y1="26364" x2="32423" y2="32273"/>
                          <a14:foregroundMark x1="28669" y1="35682" x2="18430" y2="66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80" b="18980"/>
            <a:stretch/>
          </p:blipFill>
          <p:spPr bwMode="auto">
            <a:xfrm>
              <a:off x="8632108" y="3112536"/>
              <a:ext cx="1784701" cy="1662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Men's White Dress Trousers – MCX Uniforms">
              <a:extLst>
                <a:ext uri="{FF2B5EF4-FFF2-40B4-BE49-F238E27FC236}">
                  <a16:creationId xmlns:a16="http://schemas.microsoft.com/office/drawing/2014/main" id="{2E0E0BCC-4B26-B272-4B86-F3A01979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3908" y="3844426"/>
              <a:ext cx="923572" cy="92357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Suit Pants – Combatant Gentlemen">
              <a:extLst>
                <a:ext uri="{FF2B5EF4-FFF2-40B4-BE49-F238E27FC236}">
                  <a16:creationId xmlns:a16="http://schemas.microsoft.com/office/drawing/2014/main" id="{BE78E31F-02A6-9704-D715-CFFAA6E3D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75188" flipH="1">
              <a:off x="8170158" y="2642977"/>
              <a:ext cx="1105133" cy="110513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1" y="1112710"/>
            <a:ext cx="9880585" cy="865836"/>
            <a:chOff x="3258086" y="4017351"/>
            <a:chExt cx="9283558" cy="865836"/>
          </a:xfrm>
        </p:grpSpPr>
        <p:sp>
          <p:nvSpPr>
            <p:cNvPr id="32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rgbClr val="FFFFFF"/>
                  </a:solidFill>
                  <a:ea typeface="맑은 고딕"/>
                </a:rPr>
                <a:t>Dress Code</a:t>
              </a:r>
            </a:p>
          </p:txBody>
        </p:sp>
        <p:sp>
          <p:nvSpPr>
            <p:cNvPr id="33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endParaRPr lang="en-US" altLang="ko-KR" sz="15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  <p:sp>
        <p:nvSpPr>
          <p:cNvPr id="34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16809" y="3372100"/>
            <a:ext cx="1124704" cy="134558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5323" y="3274222"/>
            <a:ext cx="1017911" cy="1511515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03E0CDCB-8AD1-EF44-AB39-B2FC6FD99E3F}"/>
              </a:ext>
            </a:extLst>
          </p:cNvPr>
          <p:cNvGrpSpPr/>
          <p:nvPr/>
        </p:nvGrpSpPr>
        <p:grpSpPr>
          <a:xfrm>
            <a:off x="6887548" y="2161004"/>
            <a:ext cx="1207906" cy="1609643"/>
            <a:chOff x="6208553" y="2046144"/>
            <a:chExt cx="2177611" cy="2838714"/>
          </a:xfrm>
        </p:grpSpPr>
        <p:pic>
          <p:nvPicPr>
            <p:cNvPr id="15" name="Picture 12" descr="Gildan Grey Polo Shirt PNG Image | Transparent PNG Free Download on SeekPNG">
              <a:extLst>
                <a:ext uri="{FF2B5EF4-FFF2-40B4-BE49-F238E27FC236}">
                  <a16:creationId xmlns:a16="http://schemas.microsoft.com/office/drawing/2014/main" id="{C786F0B9-6338-EA93-B1D2-A15E249734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204" b="92920" l="10000" r="90000">
                          <a14:foregroundMark x1="44756" y1="11327" x2="54146" y2="9204"/>
                          <a14:foregroundMark x1="54146" y1="9204" x2="55244" y2="11327"/>
                          <a14:foregroundMark x1="36585" y1="89027" x2="51829" y2="93097"/>
                          <a14:foregroundMark x1="51829" y1="93097" x2="59390" y2="92920"/>
                          <a14:foregroundMark x1="59390" y1="92920" x2="46220" y2="86018"/>
                          <a14:foregroundMark x1="46220" y1="86018" x2="38415" y2="867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0" r="25200"/>
            <a:stretch/>
          </p:blipFill>
          <p:spPr bwMode="auto">
            <a:xfrm>
              <a:off x="6208553" y="2046144"/>
              <a:ext cx="1601764" cy="2225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White Polo Shirt Cotton PK Fabric - PakMark Industry">
              <a:extLst>
                <a:ext uri="{FF2B5EF4-FFF2-40B4-BE49-F238E27FC236}">
                  <a16:creationId xmlns:a16="http://schemas.microsoft.com/office/drawing/2014/main" id="{195BE4FD-6438-9983-8822-231FDB416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788" b="91270" l="9966" r="89691">
                          <a14:foregroundMark x1="43986" y1="89153" x2="60137" y2="89153"/>
                          <a14:foregroundMark x1="52921" y1="91270" x2="70790" y2="873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974" y="2581651"/>
              <a:ext cx="1772190" cy="230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5889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samsung_color">
      <a:dk1>
        <a:srgbClr val="202020"/>
      </a:dk1>
      <a:lt1>
        <a:sysClr val="window" lastClr="FFFFFF"/>
      </a:lt1>
      <a:dk2>
        <a:srgbClr val="2138E3"/>
      </a:dk2>
      <a:lt2>
        <a:srgbClr val="F2F2F2"/>
      </a:lt2>
      <a:accent1>
        <a:srgbClr val="0077C8"/>
      </a:accent1>
      <a:accent2>
        <a:srgbClr val="00B3E3"/>
      </a:accent2>
      <a:accent3>
        <a:srgbClr val="00C3B2"/>
      </a:accent3>
      <a:accent4>
        <a:srgbClr val="97D653"/>
      </a:accent4>
      <a:accent5>
        <a:srgbClr val="FFB546"/>
      </a:accent5>
      <a:accent6>
        <a:srgbClr val="FF4337"/>
      </a:accent6>
      <a:hlink>
        <a:srgbClr val="FFFFFF"/>
      </a:hlink>
      <a:folHlink>
        <a:srgbClr val="F2F2F2"/>
      </a:folHlink>
    </a:clrScheme>
    <a:fontScheme name="사용자 지정 5">
      <a:majorFont>
        <a:latin typeface="Samsung Sharp Sans Bold"/>
        <a:ea typeface="SamsungOneKorean 700"/>
        <a:cs typeface=""/>
      </a:majorFont>
      <a:minorFont>
        <a:latin typeface="Samsung Sharp Sans Medium"/>
        <a:ea typeface="SamsungOneKorean 40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1404</Words>
  <Application>Microsoft Office PowerPoint</Application>
  <PresentationFormat>와이드스크린</PresentationFormat>
  <Paragraphs>271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4" baseType="lpstr">
      <vt:lpstr>SamsungOneKorean 400</vt:lpstr>
      <vt:lpstr>SamsungOneKorean 600C</vt:lpstr>
      <vt:lpstr>SamsungOneKorean 700</vt:lpstr>
      <vt:lpstr>SamsungOneKoreanOTF 400</vt:lpstr>
      <vt:lpstr>맑은 고딕</vt:lpstr>
      <vt:lpstr>삼성긴고딕 Regular</vt:lpstr>
      <vt:lpstr>Arial</vt:lpstr>
      <vt:lpstr>Samsung Sharp Sans Bold</vt:lpstr>
      <vt:lpstr>Samsung Sharp Sans Medium</vt:lpstr>
      <vt:lpstr>Samsung Sharp Sans Regular</vt:lpstr>
      <vt:lpstr>SamsungOne 400</vt:lpstr>
      <vt:lpstr>SamsungOne 800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Tech Seminar</dc:title>
  <dc:creator>고아름/Ahreum Co</dc:creator>
  <cp:lastModifiedBy>Windows 사용자</cp:lastModifiedBy>
  <cp:revision>153</cp:revision>
  <dcterms:created xsi:type="dcterms:W3CDTF">2024-10-02T04:29:00Z</dcterms:created>
  <dcterms:modified xsi:type="dcterms:W3CDTF">2025-05-19T08:56:13Z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